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29"/>
  </p:notesMasterIdLst>
  <p:handoutMasterIdLst>
    <p:handoutMasterId r:id="rId30"/>
  </p:handoutMasterIdLst>
  <p:sldIdLst>
    <p:sldId id="256" r:id="rId2"/>
    <p:sldId id="257" r:id="rId3"/>
    <p:sldId id="258" r:id="rId4"/>
    <p:sldId id="259"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5" autoAdjust="0"/>
    <p:restoredTop sz="94660"/>
  </p:normalViewPr>
  <p:slideViewPr>
    <p:cSldViewPr snapToGrid="0">
      <p:cViewPr varScale="1">
        <p:scale>
          <a:sx n="91" d="100"/>
          <a:sy n="91" d="100"/>
        </p:scale>
        <p:origin x="76"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10B21FC8-D8D9-499D-A03B-1E05B42F8A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a:t>AYTAN TEKNOLOJİ</a:t>
            </a:r>
          </a:p>
        </p:txBody>
      </p:sp>
      <p:sp>
        <p:nvSpPr>
          <p:cNvPr id="3" name="Veri Yer Tutucusu 2">
            <a:extLst>
              <a:ext uri="{FF2B5EF4-FFF2-40B4-BE49-F238E27FC236}">
                <a16:creationId xmlns:a16="http://schemas.microsoft.com/office/drawing/2014/main" id="{2A0B6CA4-4A9A-472D-96F4-F954D7DB9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E7F942-4D49-4EAB-9967-B661AF1B8163}" type="datetimeFigureOut">
              <a:rPr lang="tr-TR" smtClean="0"/>
              <a:t>16.12.2021</a:t>
            </a:fld>
            <a:endParaRPr lang="tr-TR"/>
          </a:p>
        </p:txBody>
      </p:sp>
      <p:sp>
        <p:nvSpPr>
          <p:cNvPr id="4" name="Alt Bilgi Yer Tutucusu 3">
            <a:extLst>
              <a:ext uri="{FF2B5EF4-FFF2-40B4-BE49-F238E27FC236}">
                <a16:creationId xmlns:a16="http://schemas.microsoft.com/office/drawing/2014/main" id="{AF317AC4-D1A0-44D4-BAE8-971B8F0376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a:t>AYTAN TEKNOLOJİ ATOMTEX FİRMASININ TEK YETKİLİ TÜRKİYE DİSTRÜBÜTÖRÜDÜR</a:t>
            </a:r>
          </a:p>
        </p:txBody>
      </p:sp>
      <p:sp>
        <p:nvSpPr>
          <p:cNvPr id="5" name="Slayt Numarası Yer Tutucusu 4">
            <a:extLst>
              <a:ext uri="{FF2B5EF4-FFF2-40B4-BE49-F238E27FC236}">
                <a16:creationId xmlns:a16="http://schemas.microsoft.com/office/drawing/2014/main" id="{E5B1CC96-E17E-46D0-862D-6DCE2B952B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C53418-5573-44E8-BC18-FFCFB05B29A7}" type="slidenum">
              <a:rPr lang="tr-TR" smtClean="0"/>
              <a:t>‹#›</a:t>
            </a:fld>
            <a:endParaRPr lang="tr-TR"/>
          </a:p>
        </p:txBody>
      </p:sp>
    </p:spTree>
    <p:extLst>
      <p:ext uri="{BB962C8B-B14F-4D97-AF65-F5344CB8AC3E}">
        <p14:creationId xmlns:p14="http://schemas.microsoft.com/office/powerpoint/2010/main" val="2363802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a:t>AYTAN TEKNOLOJİ</a:t>
            </a: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15A43-6C5B-4E32-A4BE-E2791C07DC2F}" type="datetimeFigureOut">
              <a:rPr lang="tr-TR" smtClean="0"/>
              <a:t>16.12.2021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a:t>AYTAN TEKNOLOJİ ATOMTEX FİRMASININ TEK YETKİLİ TÜRKİYE DİSTRÜBÜTÖRÜDÜR</a:t>
            </a: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38AD7-528C-4153-8CDC-1DAD22E1AA0B}" type="slidenum">
              <a:rPr lang="tr-TR" smtClean="0"/>
              <a:t>‹#›</a:t>
            </a:fld>
            <a:endParaRPr lang="tr-TR"/>
          </a:p>
        </p:txBody>
      </p:sp>
    </p:spTree>
    <p:extLst>
      <p:ext uri="{BB962C8B-B14F-4D97-AF65-F5344CB8AC3E}">
        <p14:creationId xmlns:p14="http://schemas.microsoft.com/office/powerpoint/2010/main" val="13639361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58ED254-C0CA-43FD-9D39-3A12C817AB84}" type="datetime1">
              <a:rPr lang="en-US" smtClean="0"/>
              <a:t>12/16/2021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AYTAN TEKNOLOJİ ATOMTEX FİRMASININ TEK YETKİLİ TÜRKİYE DİSTRÜBÜTÖRÜDÜR</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56722411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58ED254-C0CA-43FD-9D39-3A12C817AB84}" type="datetime1">
              <a:rPr lang="en-US" smtClean="0"/>
              <a:t>12/16/2021</a:t>
            </a:fld>
            <a:endParaRPr lang="en-US" dirty="0"/>
          </a:p>
        </p:txBody>
      </p:sp>
      <p:sp>
        <p:nvSpPr>
          <p:cNvPr id="6" name="Footer Placeholder 5"/>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253087247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58ED254-C0CA-43FD-9D39-3A12C817AB84}" type="datetime1">
              <a:rPr lang="en-US" smtClean="0"/>
              <a:t>12/16/2021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AYTAN TEKNOLOJİ ATOMTEX FİRMASININ TEK YETKİLİ TÜRKİYE DİSTRÜBÜTÖRÜDÜR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86379808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58ED254-C0CA-43FD-9D39-3A12C817AB84}" type="datetime1">
              <a:rPr lang="en-US" smtClean="0"/>
              <a:t>12/16/2021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AYTAN TEKNOLOJİ ATOMTEX FİRMASININ TEK YETKİLİ TÜRKİYE DİSTRÜBÜTÖRÜDÜR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EFE71E98-A417-4ECC-ACEB-C0490C20DB0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174106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58ED254-C0CA-43FD-9D39-3A12C817AB84}" type="datetime1">
              <a:rPr lang="en-US" smtClean="0"/>
              <a:t>12/16/2021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AYTAN TEKNOLOJİ ATOMTEX FİRMASININ TEK YETKİLİ TÜRKİYE DİSTRÜBÜTÖRÜDÜR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253376720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58ED254-C0CA-43FD-9D39-3A12C817AB84}" type="datetime1">
              <a:rPr lang="en-US" smtClean="0"/>
              <a:t>12/16/2021</a:t>
            </a:fld>
            <a:endParaRPr lang="en-US" dirty="0"/>
          </a:p>
        </p:txBody>
      </p:sp>
      <p:sp>
        <p:nvSpPr>
          <p:cNvPr id="4" name="Footer Placeholder 3"/>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5" name="Slide Number Placeholder 4"/>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00563542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58ED254-C0CA-43FD-9D39-3A12C817AB84}" type="datetime1">
              <a:rPr lang="en-US" smtClean="0"/>
              <a:t>12/16/2021</a:t>
            </a:fld>
            <a:endParaRPr lang="en-US" dirty="0"/>
          </a:p>
        </p:txBody>
      </p:sp>
      <p:sp>
        <p:nvSpPr>
          <p:cNvPr id="4" name="Footer Placeholder 3"/>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5" name="Slide Number Placeholder 4"/>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94531190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58ED254-C0CA-43FD-9D39-3A12C817AB84}" type="datetime1">
              <a:rPr lang="en-US" smtClean="0"/>
              <a:t>12/16/2021</a:t>
            </a:fld>
            <a:endParaRPr lang="en-US" dirty="0"/>
          </a:p>
        </p:txBody>
      </p:sp>
      <p:sp>
        <p:nvSpPr>
          <p:cNvPr id="5" name="Footer Placeholder 4"/>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65912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58ED254-C0CA-43FD-9D39-3A12C817AB84}" type="datetime1">
              <a:rPr lang="en-US" smtClean="0"/>
              <a:t>12/16/2021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AYTAN TEKNOLOJİ ATOMTEX FİRMASININ TEK YETKİLİ TÜRKİYE DİSTRÜBÜTÖRÜDÜR</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416608491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58ED254-C0CA-43FD-9D39-3A12C817AB84}" type="datetime1">
              <a:rPr lang="en-US" smtClean="0"/>
              <a:t>12/16/2021</a:t>
            </a:fld>
            <a:endParaRPr lang="en-US" dirty="0"/>
          </a:p>
        </p:txBody>
      </p:sp>
      <p:sp>
        <p:nvSpPr>
          <p:cNvPr id="5" name="Footer Placeholder 4"/>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64428389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58ED254-C0CA-43FD-9D39-3A12C817AB84}" type="datetime1">
              <a:rPr lang="en-US" smtClean="0"/>
              <a:t>12/16/2021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AYTAN TEKNOLOJİ ATOMTEX FİRMASININ TEK YETKİLİ TÜRKİYE DİSTRÜBÜTÖRÜDÜR</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16928476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58ED254-C0CA-43FD-9D39-3A12C817AB84}" type="datetime1">
              <a:rPr lang="en-US" smtClean="0"/>
              <a:t>12/16/2021</a:t>
            </a:fld>
            <a:endParaRPr lang="en-US" dirty="0"/>
          </a:p>
        </p:txBody>
      </p:sp>
      <p:sp>
        <p:nvSpPr>
          <p:cNvPr id="6" name="Footer Placeholder 5"/>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51032901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8ED254-C0CA-43FD-9D39-3A12C817AB84}" type="datetime1">
              <a:rPr lang="en-US" smtClean="0"/>
              <a:t>12/16/2021</a:t>
            </a:fld>
            <a:endParaRPr lang="en-US" dirty="0"/>
          </a:p>
        </p:txBody>
      </p:sp>
      <p:sp>
        <p:nvSpPr>
          <p:cNvPr id="8" name="Footer Placeholder 7"/>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9" name="Slide Number Placeholder 8"/>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81732481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58ED254-C0CA-43FD-9D39-3A12C817AB84}" type="datetime1">
              <a:rPr lang="en-US" smtClean="0"/>
              <a:t>12/16/2021</a:t>
            </a:fld>
            <a:endParaRPr lang="en-US" dirty="0"/>
          </a:p>
        </p:txBody>
      </p:sp>
      <p:sp>
        <p:nvSpPr>
          <p:cNvPr id="4" name="Footer Placeholder 3"/>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5" name="Slide Number Placeholder 4"/>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7693120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ED254-C0CA-43FD-9D39-3A12C817AB84}" type="datetime1">
              <a:rPr lang="en-US" smtClean="0"/>
              <a:t>12/16/2021</a:t>
            </a:fld>
            <a:endParaRPr lang="en-US" dirty="0"/>
          </a:p>
        </p:txBody>
      </p:sp>
      <p:sp>
        <p:nvSpPr>
          <p:cNvPr id="3" name="Footer Placeholder 2"/>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4" name="Slide Number Placeholder 3"/>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62330489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58ED254-C0CA-43FD-9D39-3A12C817AB84}" type="datetime1">
              <a:rPr lang="en-US" smtClean="0"/>
              <a:t>12/16/2021</a:t>
            </a:fld>
            <a:endParaRPr lang="en-US" dirty="0"/>
          </a:p>
        </p:txBody>
      </p:sp>
      <p:sp>
        <p:nvSpPr>
          <p:cNvPr id="6" name="Footer Placeholder 5"/>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211987860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58ED254-C0CA-43FD-9D39-3A12C817AB84}" type="datetime1">
              <a:rPr lang="en-US" smtClean="0"/>
              <a:t>12/16/2021</a:t>
            </a:fld>
            <a:endParaRPr lang="en-US" dirty="0"/>
          </a:p>
        </p:txBody>
      </p:sp>
      <p:sp>
        <p:nvSpPr>
          <p:cNvPr id="6" name="Footer Placeholder 5"/>
          <p:cNvSpPr>
            <a:spLocks noGrp="1"/>
          </p:cNvSpPr>
          <p:nvPr>
            <p:ph type="ftr" sz="quarter" idx="11"/>
          </p:nvPr>
        </p:nvSpPr>
        <p:spPr/>
        <p:txBody>
          <a:bodyPr/>
          <a:lstStyle/>
          <a:p>
            <a:r>
              <a:rPr lang="en-US"/>
              <a:t>AYTAN TEKNOLOJİ ATOMTEX FİRMASININ TEK YETKİLİ TÜRKİYE DİSTRÜBÜTÖRÜDÜR</a:t>
            </a:r>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69136755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8ED254-C0CA-43FD-9D39-3A12C817AB84}" type="datetime1">
              <a:rPr lang="en-US" smtClean="0"/>
              <a:t>12/16/2021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AYTAN TEKNOLOJİ ATOMTEX FİRMASININ TEK YETKİLİ TÜRKİYE DİSTRÜBÜTÖRÜDÜR</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421937352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354A7-8671-4CEA-A8A1-64F0E796B5A1}"/>
              </a:ext>
            </a:extLst>
          </p:cNvPr>
          <p:cNvPicPr>
            <a:picLocks noChangeAspect="1"/>
          </p:cNvPicPr>
          <p:nvPr/>
        </p:nvPicPr>
        <p:blipFill rotWithShape="1">
          <a:blip r:embed="rId2">
            <a:alphaModFix/>
          </a:blip>
          <a:srcRect t="19661"/>
          <a:stretch/>
        </p:blipFill>
        <p:spPr>
          <a:xfrm>
            <a:off x="20" y="1571"/>
            <a:ext cx="12191980" cy="6856429"/>
          </a:xfrm>
          <a:prstGeom prst="rect">
            <a:avLst/>
          </a:prstGeom>
        </p:spPr>
      </p:pic>
      <p:sp>
        <p:nvSpPr>
          <p:cNvPr id="2" name="Başlık 1">
            <a:extLst>
              <a:ext uri="{FF2B5EF4-FFF2-40B4-BE49-F238E27FC236}">
                <a16:creationId xmlns:a16="http://schemas.microsoft.com/office/drawing/2014/main" id="{2DDADECF-E8A6-4229-8EBA-77ABE5474D43}"/>
              </a:ext>
            </a:extLst>
          </p:cNvPr>
          <p:cNvSpPr>
            <a:spLocks noGrp="1"/>
          </p:cNvSpPr>
          <p:nvPr>
            <p:ph type="ctrTitle"/>
          </p:nvPr>
        </p:nvSpPr>
        <p:spPr>
          <a:xfrm>
            <a:off x="1813412" y="2320213"/>
            <a:ext cx="8565176" cy="1317493"/>
          </a:xfrm>
        </p:spPr>
        <p:txBody>
          <a:bodyPr anchor="b">
            <a:noAutofit/>
          </a:bodyPr>
          <a:lstStyle/>
          <a:p>
            <a:pPr algn="ctr"/>
            <a:r>
              <a:rPr lang="tr-TR" sz="2800"/>
              <a:t>ATOMTEX AT1123</a:t>
            </a:r>
            <a:br>
              <a:rPr lang="tr-TR" sz="2800"/>
            </a:br>
            <a:r>
              <a:rPr lang="tr-TR" sz="2800"/>
              <a:t>X-RAY VE GAMA RADYASYON DOZİMETRESİ</a:t>
            </a:r>
            <a:endParaRPr lang="tr-TR" sz="2800" dirty="0"/>
          </a:p>
        </p:txBody>
      </p:sp>
      <p:sp>
        <p:nvSpPr>
          <p:cNvPr id="3" name="Alt Başlık 2">
            <a:extLst>
              <a:ext uri="{FF2B5EF4-FFF2-40B4-BE49-F238E27FC236}">
                <a16:creationId xmlns:a16="http://schemas.microsoft.com/office/drawing/2014/main" id="{E17CBFD1-FBEC-4EB9-BBF2-0D3DB583B710}"/>
              </a:ext>
            </a:extLst>
          </p:cNvPr>
          <p:cNvSpPr>
            <a:spLocks noGrp="1"/>
          </p:cNvSpPr>
          <p:nvPr>
            <p:ph type="subTitle" idx="1"/>
          </p:nvPr>
        </p:nvSpPr>
        <p:spPr>
          <a:xfrm>
            <a:off x="3102654" y="4249360"/>
            <a:ext cx="6041346" cy="688369"/>
          </a:xfrm>
        </p:spPr>
        <p:txBody>
          <a:bodyPr>
            <a:normAutofit/>
          </a:bodyPr>
          <a:lstStyle/>
          <a:p>
            <a:pPr algn="ctr"/>
            <a:r>
              <a:rPr lang="tr-TR"/>
              <a:t>Aytan Teknoloji Eğitim Sunumu</a:t>
            </a:r>
            <a:endParaRPr lang="tr-TR" dirty="0"/>
          </a:p>
        </p:txBody>
      </p:sp>
      <p:sp>
        <p:nvSpPr>
          <p:cNvPr id="12" name="Alt Bilgi Yer Tutucusu 11">
            <a:extLst>
              <a:ext uri="{FF2B5EF4-FFF2-40B4-BE49-F238E27FC236}">
                <a16:creationId xmlns:a16="http://schemas.microsoft.com/office/drawing/2014/main" id="{9A4DE8CA-64F0-4271-8060-E0EAA33E06B9}"/>
              </a:ext>
            </a:extLst>
          </p:cNvPr>
          <p:cNvSpPr>
            <a:spLocks noGrp="1"/>
          </p:cNvSpPr>
          <p:nvPr>
            <p:ph type="ftr" sz="quarter" idx="11"/>
          </p:nvPr>
        </p:nvSpPr>
        <p:spPr>
          <a:xfrm>
            <a:off x="2780025" y="6341094"/>
            <a:ext cx="6363975" cy="365125"/>
          </a:xfrm>
        </p:spPr>
        <p:txBody>
          <a:bodyPr/>
          <a:lstStyle/>
          <a:p>
            <a:pPr algn="ctr"/>
            <a:r>
              <a:rPr lang="en-US" dirty="0"/>
              <a:t>AYTAN TEKNOLOJİ ATOMTEX FİRMASININ TEK YETKİLİ TÜRKİYE DİSTRÜBÜTÖRÜDÜR</a:t>
            </a:r>
          </a:p>
        </p:txBody>
      </p:sp>
      <p:pic>
        <p:nvPicPr>
          <p:cNvPr id="6" name="Resim 5" descr="metin içeren bir resim&#10;&#10;Açıklama otomatik olarak oluşturuldu">
            <a:extLst>
              <a:ext uri="{FF2B5EF4-FFF2-40B4-BE49-F238E27FC236}">
                <a16:creationId xmlns:a16="http://schemas.microsoft.com/office/drawing/2014/main" id="{C351410D-8DED-43D9-B6B0-014502391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28" y="417775"/>
            <a:ext cx="1734459" cy="739971"/>
          </a:xfrm>
          <a:prstGeom prst="rect">
            <a:avLst/>
          </a:prstGeom>
        </p:spPr>
      </p:pic>
      <p:sp>
        <p:nvSpPr>
          <p:cNvPr id="7" name="Metin kutusu 6">
            <a:extLst>
              <a:ext uri="{FF2B5EF4-FFF2-40B4-BE49-F238E27FC236}">
                <a16:creationId xmlns:a16="http://schemas.microsoft.com/office/drawing/2014/main" id="{768BAA00-E8AD-48B7-AE13-59242D599E77}"/>
              </a:ext>
            </a:extLst>
          </p:cNvPr>
          <p:cNvSpPr txBox="1"/>
          <p:nvPr/>
        </p:nvSpPr>
        <p:spPr>
          <a:xfrm>
            <a:off x="10178431" y="598534"/>
            <a:ext cx="1685141" cy="369332"/>
          </a:xfrm>
          <a:prstGeom prst="rect">
            <a:avLst/>
          </a:prstGeom>
          <a:noFill/>
        </p:spPr>
        <p:txBody>
          <a:bodyPr wrap="none" rtlCol="0">
            <a:spAutoFit/>
          </a:bodyPr>
          <a:lstStyle/>
          <a:p>
            <a:r>
              <a:rPr lang="tr-TR" b="1" i="1"/>
              <a:t>www.aytan.net</a:t>
            </a:r>
            <a:endParaRPr lang="tr-TR" b="1" i="1" dirty="0"/>
          </a:p>
        </p:txBody>
      </p:sp>
    </p:spTree>
    <p:extLst>
      <p:ext uri="{BB962C8B-B14F-4D97-AF65-F5344CB8AC3E}">
        <p14:creationId xmlns:p14="http://schemas.microsoft.com/office/powerpoint/2010/main" val="380229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4404613" y="210823"/>
            <a:ext cx="7434070" cy="1432289"/>
          </a:xfrm>
        </p:spPr>
        <p:txBody>
          <a:bodyPr>
            <a:normAutofit/>
          </a:bodyPr>
          <a:lstStyle/>
          <a:p>
            <a:r>
              <a:rPr lang="tr-TR" sz="2800" dirty="0"/>
              <a:t>SÜREKLİ RADYASYON DOZ HIZI ÖLÇÜMÜ</a:t>
            </a:r>
            <a:br>
              <a:rPr lang="tr-TR" sz="2800" dirty="0"/>
            </a:br>
            <a:r>
              <a:rPr lang="tr-TR" sz="2800" dirty="0"/>
              <a:t>(mod “T”)</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5"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1368680"/>
            <a:ext cx="8090204" cy="4850135"/>
          </a:xfrm>
        </p:spPr>
        <p:txBody>
          <a:bodyPr>
            <a:normAutofit/>
          </a:bodyPr>
          <a:lstStyle/>
          <a:p>
            <a:pPr marL="0" indent="0" algn="just">
              <a:lnSpc>
                <a:spcPct val="110000"/>
              </a:lnSpc>
              <a:buNone/>
            </a:pPr>
            <a:r>
              <a:rPr lang="tr-TR" sz="1400" dirty="0"/>
              <a:t>Bu modda çalışırken ekranda yanıp sönen "T" göstergesi vardır.</a:t>
            </a:r>
          </a:p>
          <a:p>
            <a:pPr marL="0" indent="0" algn="just">
              <a:lnSpc>
                <a:spcPct val="110000"/>
              </a:lnSpc>
              <a:buNone/>
            </a:pPr>
            <a:r>
              <a:rPr lang="tr-TR" sz="1400" dirty="0"/>
              <a:t>Ortalama doz hızı değerlerinin ölçülmesi sırasında, %99 ila %1 arasında istatistiksel hatalar ve ölçüm birimleri ("</a:t>
            </a:r>
            <a:r>
              <a:rPr lang="tr-TR" sz="1400" dirty="0" err="1"/>
              <a:t>nSv</a:t>
            </a:r>
            <a:r>
              <a:rPr lang="tr-TR" sz="1400" dirty="0"/>
              <a:t>/h", "</a:t>
            </a:r>
            <a:r>
              <a:rPr lang="el-GR" sz="1400" dirty="0"/>
              <a:t>μ</a:t>
            </a:r>
            <a:r>
              <a:rPr lang="tr-TR" sz="1400" dirty="0"/>
              <a:t>S/h", "</a:t>
            </a:r>
            <a:r>
              <a:rPr lang="tr-TR" sz="1400" dirty="0" err="1"/>
              <a:t>mSv</a:t>
            </a:r>
            <a:r>
              <a:rPr lang="tr-TR" sz="1400" dirty="0"/>
              <a:t>/h" ve "</a:t>
            </a:r>
            <a:r>
              <a:rPr lang="tr-TR" sz="1400" dirty="0" err="1"/>
              <a:t>Sv</a:t>
            </a:r>
            <a:r>
              <a:rPr lang="tr-TR" sz="1400" dirty="0"/>
              <a:t>/h") ekranda gösterilir. Ölçüm sonucu ayrıca analog ölçekte de görüntülenir.</a:t>
            </a:r>
          </a:p>
          <a:p>
            <a:pPr marL="0" indent="0" algn="just">
              <a:lnSpc>
                <a:spcPct val="110000"/>
              </a:lnSpc>
              <a:buNone/>
            </a:pPr>
            <a:r>
              <a:rPr lang="tr-TR" sz="1400" dirty="0"/>
              <a:t>Ortam radyasyonundaki değişmelerde, dozimetre otomatik olarak istatistiksel hatanın aniden arttığı ve ardından kademeli olarak azaldığı yeni bir ölçüm döngüsü başlatır.</a:t>
            </a:r>
          </a:p>
          <a:p>
            <a:pPr marL="0" indent="0" algn="just">
              <a:lnSpc>
                <a:spcPct val="110000"/>
              </a:lnSpc>
              <a:buNone/>
            </a:pPr>
            <a:r>
              <a:rPr lang="tr-TR" sz="1400" dirty="0"/>
              <a:t>Doz hızı değeri 1 </a:t>
            </a:r>
            <a:r>
              <a:rPr lang="tr-TR" sz="1400" dirty="0" err="1"/>
              <a:t>mSv</a:t>
            </a:r>
            <a:r>
              <a:rPr lang="tr-TR" sz="1400" dirty="0"/>
              <a:t>/h'den fazlaysa, istatistiksel hata %1'den az olduğu için ekranda gösterilmez.</a:t>
            </a:r>
          </a:p>
          <a:p>
            <a:pPr marL="0" indent="0" algn="just">
              <a:lnSpc>
                <a:spcPct val="110000"/>
              </a:lnSpc>
              <a:buNone/>
            </a:pPr>
            <a:r>
              <a:rPr lang="tr-TR" sz="1400" dirty="0"/>
              <a:t>Yeni bir ölçüm döngüsü başlatmak için “START” düğmesine basın.</a:t>
            </a:r>
          </a:p>
          <a:p>
            <a:pPr marL="0" indent="0" algn="just">
              <a:lnSpc>
                <a:spcPct val="110000"/>
              </a:lnSpc>
              <a:buNone/>
            </a:pPr>
            <a:r>
              <a:rPr lang="tr-TR" sz="1400" dirty="0"/>
              <a:t>Doz hızı ölçüm aralığının üst sınırı aşıldığında sürekli ve sesli bir alarm devreye girer.</a:t>
            </a:r>
          </a:p>
          <a:p>
            <a:pPr marL="0" indent="0" algn="just">
              <a:lnSpc>
                <a:spcPct val="110000"/>
              </a:lnSpc>
              <a:buNone/>
            </a:pPr>
            <a:r>
              <a:rPr lang="tr-TR" sz="1400" dirty="0"/>
              <a:t>“        ” düğmesine sürekli basıldığında, ekranda ölçülen doz hızının maksimum değeri gösterilir ve düğmeye basılmayı bıraktıktan 2 s sonra kapanır. Bu değer, “MEMORY MODE” düğmesine ekranda göstergesi olduğu sırada basılırsa, “</a:t>
            </a:r>
            <a:r>
              <a:rPr lang="tr-TR" sz="1400" dirty="0" err="1"/>
              <a:t>notebook”a</a:t>
            </a:r>
            <a:r>
              <a:rPr lang="tr-TR" sz="1400" dirty="0"/>
              <a:t> kaydedilir. Eğer “START” düğmesine basılırsa değer sıfırlanır ve yeni bir maksimum doz hızı değeri sabitlenir. Ölçülen doz hızının maksimum değeri, dozimetre kapatıldığında sıfırlanır.</a:t>
            </a:r>
          </a:p>
          <a:p>
            <a:pPr lvl="1" algn="just">
              <a:lnSpc>
                <a:spcPct val="110000"/>
              </a:lnSpc>
              <a:buFont typeface="Courier New" panose="02070309020205020404" pitchFamily="49" charset="0"/>
              <a:buChar char="o"/>
            </a:pPr>
            <a:endParaRPr lang="tr-TR" sz="1400" dirty="0"/>
          </a:p>
          <a:p>
            <a:pPr lvl="1" algn="just">
              <a:lnSpc>
                <a:spcPct val="110000"/>
              </a:lnSpc>
              <a:buFont typeface="Courier New" panose="02070309020205020404" pitchFamily="49" charset="0"/>
              <a:buChar char="o"/>
            </a:pPr>
            <a:endParaRPr lang="tr-TR" sz="1600" dirty="0"/>
          </a:p>
          <a:p>
            <a:pPr lvl="1" algn="just">
              <a:lnSpc>
                <a:spcPct val="110000"/>
              </a:lnSpc>
              <a:buFont typeface="Courier New" panose="02070309020205020404" pitchFamily="49" charset="0"/>
              <a:buChar char="o"/>
            </a:pPr>
            <a:endParaRPr lang="tr-TR" sz="1600" dirty="0"/>
          </a:p>
          <a:p>
            <a:pPr lvl="1" algn="just">
              <a:lnSpc>
                <a:spcPct val="110000"/>
              </a:lnSpc>
            </a:pPr>
            <a:endParaRPr lang="tr-TR" sz="1600" dirty="0"/>
          </a:p>
        </p:txBody>
      </p:sp>
      <p:graphicFrame>
        <p:nvGraphicFramePr>
          <p:cNvPr id="10" name="Object 1">
            <a:extLst>
              <a:ext uri="{FF2B5EF4-FFF2-40B4-BE49-F238E27FC236}">
                <a16:creationId xmlns:a16="http://schemas.microsoft.com/office/drawing/2014/main" id="{7D21FEE7-A5EB-4409-A4E0-DDD0420316A5}"/>
              </a:ext>
            </a:extLst>
          </p:cNvPr>
          <p:cNvGraphicFramePr>
            <a:graphicFrameLocks noChangeAspect="1"/>
          </p:cNvGraphicFramePr>
          <p:nvPr>
            <p:extLst>
              <p:ext uri="{D42A27DB-BD31-4B8C-83A1-F6EECF244321}">
                <p14:modId xmlns:p14="http://schemas.microsoft.com/office/powerpoint/2010/main" val="2944326844"/>
              </p:ext>
            </p:extLst>
          </p:nvPr>
        </p:nvGraphicFramePr>
        <p:xfrm>
          <a:off x="4065633" y="4412004"/>
          <a:ext cx="500066" cy="325043"/>
        </p:xfrm>
        <a:graphic>
          <a:graphicData uri="http://schemas.openxmlformats.org/presentationml/2006/ole">
            <mc:AlternateContent xmlns:mc="http://schemas.openxmlformats.org/markup-compatibility/2006">
              <mc:Choice xmlns:v="urn:schemas-microsoft-com:vml" Requires="v">
                <p:oleObj spid="_x0000_s4126" r:id="rId6" imgW="380489" imgH="251613" progId="">
                  <p:embed/>
                </p:oleObj>
              </mc:Choice>
              <mc:Fallback>
                <p:oleObj r:id="rId6" imgW="380489" imgH="251613" progId="">
                  <p:embed/>
                  <p:pic>
                    <p:nvPicPr>
                      <p:cNvPr id="25601"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5633" y="4412004"/>
                        <a:ext cx="500066" cy="3250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838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748479" y="210823"/>
            <a:ext cx="8090204" cy="1432289"/>
          </a:xfrm>
        </p:spPr>
        <p:txBody>
          <a:bodyPr>
            <a:normAutofit/>
          </a:bodyPr>
          <a:lstStyle/>
          <a:p>
            <a:r>
              <a:rPr lang="tr-TR" sz="2800" dirty="0"/>
              <a:t>KISA SÜRELİ RADYASYON DOZ HIZI ÖLÇÜMÜ</a:t>
            </a:r>
            <a:br>
              <a:rPr lang="tr-TR" sz="2800" dirty="0"/>
            </a:br>
            <a:r>
              <a:rPr lang="tr-TR" sz="2800" dirty="0"/>
              <a:t>(mod “</a:t>
            </a:r>
            <a:r>
              <a:rPr lang="tr-TR" sz="2800" dirty="0" err="1"/>
              <a:t>T</a:t>
            </a:r>
            <a:r>
              <a:rPr lang="tr-TR" sz="2800" cap="none" dirty="0" err="1"/>
              <a:t>var</a:t>
            </a:r>
            <a:r>
              <a:rPr lang="tr-TR" sz="2800" dirty="0"/>
              <a:t>”)</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5"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1368680"/>
            <a:ext cx="8090204" cy="4850135"/>
          </a:xfrm>
        </p:spPr>
        <p:txBody>
          <a:bodyPr>
            <a:normAutofit fontScale="92500" lnSpcReduction="20000"/>
          </a:bodyPr>
          <a:lstStyle/>
          <a:p>
            <a:pPr marL="0" indent="0" algn="just">
              <a:lnSpc>
                <a:spcPct val="110000"/>
              </a:lnSpc>
              <a:buNone/>
            </a:pPr>
            <a:r>
              <a:rPr lang="tr-TR" sz="1400" dirty="0"/>
              <a:t>Radyasyon etkisinin süresi ve etki süresi için efektif ve maksimum doz hızı "</a:t>
            </a:r>
            <a:r>
              <a:rPr lang="tr-TR" sz="1400" dirty="0" err="1"/>
              <a:t>Tvar</a:t>
            </a:r>
            <a:r>
              <a:rPr lang="tr-TR" sz="1400" dirty="0"/>
              <a:t>" modunda ölçülür.</a:t>
            </a:r>
          </a:p>
          <a:p>
            <a:pPr marL="0" indent="0" algn="just">
              <a:lnSpc>
                <a:spcPct val="110000"/>
              </a:lnSpc>
              <a:buNone/>
            </a:pPr>
            <a:r>
              <a:rPr lang="tr-TR" sz="1400" dirty="0"/>
              <a:t>Etki süresi, doz hızının 3-5 </a:t>
            </a:r>
            <a:r>
              <a:rPr lang="el-GR" sz="1400" dirty="0"/>
              <a:t>μ</a:t>
            </a:r>
            <a:r>
              <a:rPr lang="tr-TR" sz="1400" dirty="0" err="1"/>
              <a:t>Sv</a:t>
            </a:r>
            <a:r>
              <a:rPr lang="tr-TR" sz="1400" dirty="0"/>
              <a:t>/h değerini aştığı andan itibaren geçen süre olarak belirlenir. Süre, 10 </a:t>
            </a:r>
            <a:r>
              <a:rPr lang="tr-TR" sz="1400" dirty="0" err="1"/>
              <a:t>ms'lik</a:t>
            </a:r>
            <a:r>
              <a:rPr lang="tr-TR" sz="1400" dirty="0"/>
              <a:t> ayrıklıkla belirlenir.</a:t>
            </a:r>
          </a:p>
          <a:p>
            <a:pPr marL="0" indent="0" algn="just">
              <a:lnSpc>
                <a:spcPct val="110000"/>
              </a:lnSpc>
              <a:buNone/>
            </a:pPr>
            <a:r>
              <a:rPr lang="tr-TR" sz="1400" dirty="0"/>
              <a:t>Efektif doz hızı, ışınlama sırasında ölçülen doz değerinden ve ölçülen etki süresinden hesaplanır.</a:t>
            </a:r>
          </a:p>
          <a:p>
            <a:pPr marL="0" indent="0" algn="just">
              <a:lnSpc>
                <a:spcPct val="110000"/>
              </a:lnSpc>
              <a:buNone/>
            </a:pPr>
            <a:r>
              <a:rPr lang="tr-TR" sz="1400" dirty="0"/>
              <a:t>Kısa süreli sürekli radyasyon için doz hızı ölçüm modunda dozimetre, radyasyona maruz kalma süresinin yanı sıra bu maruz kalma sırasındaki doz hızı değerlerini de ölçer.</a:t>
            </a:r>
          </a:p>
          <a:p>
            <a:pPr marL="0" indent="0" algn="just">
              <a:lnSpc>
                <a:spcPct val="110000"/>
              </a:lnSpc>
              <a:buNone/>
            </a:pPr>
            <a:r>
              <a:rPr lang="tr-TR" sz="1400" dirty="0"/>
              <a:t>"Aşağı" düğmesine basılarak maksimum doz hızı gözlemlenebilir. “Aşağı ” düğmesine uzun süre basılan ilk seferde, dozimetre pil şarj seviyesini gösterir; ikinci kez – </a:t>
            </a:r>
            <a:r>
              <a:rPr lang="tr-TR" sz="1400" dirty="0" err="1"/>
              <a:t>dozimetrenin</a:t>
            </a:r>
            <a:r>
              <a:rPr lang="tr-TR" sz="1400" dirty="0"/>
              <a:t> açık durumda olduğu süre için maksimum doz hızı değerini görüntüler; üçüncü kez – radyasyon etkisinin süresini saniye cinsinden gösterir.</a:t>
            </a:r>
          </a:p>
          <a:p>
            <a:pPr marL="0" indent="0" algn="just">
              <a:lnSpc>
                <a:spcPct val="110000"/>
              </a:lnSpc>
              <a:buNone/>
            </a:pPr>
            <a:r>
              <a:rPr lang="tr-TR" sz="1400" dirty="0"/>
              <a:t>Akım alt aralığının taşması durumunda “!” sembolü görüntülenir ve daha az hassas olan “2” alt aralığına geçmek ve ölçümü tekrarlamak gerekir. “!” göstergesi tekrar tekrar görüntülenirse, “3” alt aralığına geçin. </a:t>
            </a:r>
          </a:p>
          <a:p>
            <a:pPr marL="0" indent="0" algn="just">
              <a:lnSpc>
                <a:spcPct val="110000"/>
              </a:lnSpc>
              <a:buNone/>
            </a:pPr>
            <a:r>
              <a:rPr lang="tr-TR" sz="1400" dirty="0"/>
              <a:t>“2”, “3”, “1” alt aralıklarını değiştirmek için “          ” düğmesine bir kez basın.</a:t>
            </a:r>
          </a:p>
          <a:p>
            <a:pPr marL="0" indent="0" algn="just">
              <a:lnSpc>
                <a:spcPct val="110000"/>
              </a:lnSpc>
              <a:buNone/>
            </a:pPr>
            <a:r>
              <a:rPr lang="tr-TR" sz="1400" dirty="0"/>
              <a:t>Alt aralıklar için operasyonel doz hızı değerleri şunlardır:</a:t>
            </a:r>
          </a:p>
          <a:p>
            <a:pPr algn="just">
              <a:lnSpc>
                <a:spcPct val="110000"/>
              </a:lnSpc>
            </a:pPr>
            <a:r>
              <a:rPr lang="tr-TR" sz="1400" dirty="0"/>
              <a:t>"1" - 0,99 </a:t>
            </a:r>
            <a:r>
              <a:rPr lang="tr-TR" sz="1400" dirty="0" err="1"/>
              <a:t>mSv</a:t>
            </a:r>
            <a:r>
              <a:rPr lang="tr-TR" sz="1400" dirty="0"/>
              <a:t>/</a:t>
            </a:r>
            <a:r>
              <a:rPr lang="tr-TR" sz="1400" dirty="0" err="1"/>
              <a:t>sa’e</a:t>
            </a:r>
            <a:r>
              <a:rPr lang="tr-TR" sz="1400" dirty="0"/>
              <a:t> kadar;</a:t>
            </a:r>
          </a:p>
          <a:p>
            <a:pPr algn="just">
              <a:lnSpc>
                <a:spcPct val="110000"/>
              </a:lnSpc>
            </a:pPr>
            <a:r>
              <a:rPr lang="tr-TR" sz="1400" dirty="0"/>
              <a:t>"2" - 1,0 ila 99 </a:t>
            </a:r>
            <a:r>
              <a:rPr lang="tr-TR" sz="1400" dirty="0" err="1"/>
              <a:t>mSv</a:t>
            </a:r>
            <a:r>
              <a:rPr lang="tr-TR" sz="1400" dirty="0"/>
              <a:t>/</a:t>
            </a:r>
            <a:r>
              <a:rPr lang="tr-TR" sz="1400" dirty="0" err="1"/>
              <a:t>sa</a:t>
            </a:r>
            <a:r>
              <a:rPr lang="tr-TR" sz="1400" dirty="0"/>
              <a:t>;</a:t>
            </a:r>
          </a:p>
          <a:p>
            <a:pPr algn="just">
              <a:lnSpc>
                <a:spcPct val="110000"/>
              </a:lnSpc>
            </a:pPr>
            <a:r>
              <a:rPr lang="tr-TR" sz="1400" dirty="0"/>
              <a:t>"3" - 99 </a:t>
            </a:r>
            <a:r>
              <a:rPr lang="tr-TR" sz="1400" dirty="0" err="1"/>
              <a:t>mSv</a:t>
            </a:r>
            <a:r>
              <a:rPr lang="tr-TR" sz="1400" dirty="0"/>
              <a:t>/</a:t>
            </a:r>
            <a:r>
              <a:rPr lang="tr-TR" sz="1400" dirty="0" err="1"/>
              <a:t>sa’ten</a:t>
            </a:r>
            <a:r>
              <a:rPr lang="tr-TR" sz="1400" dirty="0"/>
              <a:t> fazla.</a:t>
            </a:r>
          </a:p>
        </p:txBody>
      </p:sp>
      <p:graphicFrame>
        <p:nvGraphicFramePr>
          <p:cNvPr id="10" name="Object 1">
            <a:extLst>
              <a:ext uri="{FF2B5EF4-FFF2-40B4-BE49-F238E27FC236}">
                <a16:creationId xmlns:a16="http://schemas.microsoft.com/office/drawing/2014/main" id="{7D21FEE7-A5EB-4409-A4E0-DDD0420316A5}"/>
              </a:ext>
            </a:extLst>
          </p:cNvPr>
          <p:cNvGraphicFramePr>
            <a:graphicFrameLocks noChangeAspect="1"/>
          </p:cNvGraphicFramePr>
          <p:nvPr>
            <p:extLst>
              <p:ext uri="{D42A27DB-BD31-4B8C-83A1-F6EECF244321}">
                <p14:modId xmlns:p14="http://schemas.microsoft.com/office/powerpoint/2010/main" val="1283130992"/>
              </p:ext>
            </p:extLst>
          </p:nvPr>
        </p:nvGraphicFramePr>
        <p:xfrm>
          <a:off x="7344591" y="4418411"/>
          <a:ext cx="454605" cy="295494"/>
        </p:xfrm>
        <a:graphic>
          <a:graphicData uri="http://schemas.openxmlformats.org/presentationml/2006/ole">
            <mc:AlternateContent xmlns:mc="http://schemas.openxmlformats.org/markup-compatibility/2006">
              <mc:Choice xmlns:v="urn:schemas-microsoft-com:vml" Requires="v">
                <p:oleObj spid="_x0000_s5150" r:id="rId6" imgW="380489" imgH="251613" progId="">
                  <p:embed/>
                </p:oleObj>
              </mc:Choice>
              <mc:Fallback>
                <p:oleObj r:id="rId6" imgW="380489" imgH="251613" progId="">
                  <p:embed/>
                  <p:pic>
                    <p:nvPicPr>
                      <p:cNvPr id="10" name="Object 1">
                        <a:extLst>
                          <a:ext uri="{FF2B5EF4-FFF2-40B4-BE49-F238E27FC236}">
                            <a16:creationId xmlns:a16="http://schemas.microsoft.com/office/drawing/2014/main" id="{7D21FEE7-A5EB-4409-A4E0-DDD0420316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4591" y="4418411"/>
                        <a:ext cx="454605" cy="295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977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748479" y="210823"/>
            <a:ext cx="8090204" cy="1432289"/>
          </a:xfrm>
        </p:spPr>
        <p:txBody>
          <a:bodyPr>
            <a:normAutofit/>
          </a:bodyPr>
          <a:lstStyle/>
          <a:p>
            <a:r>
              <a:rPr lang="tr-TR" sz="2400" dirty="0"/>
              <a:t>PULS RADYASYON ORTALAMA DOZ HIZI ÖLÇÜMÜ</a:t>
            </a:r>
            <a:br>
              <a:rPr lang="tr-TR" sz="2400" dirty="0"/>
            </a:br>
            <a:r>
              <a:rPr lang="tr-TR" sz="2400" dirty="0"/>
              <a:t>(mod “    ”)</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5"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a:t>Puls radyasyonu yoksa, sürekli radyasyonun arka plan doz hızının tahmin değeri gösterilir.</a:t>
            </a:r>
          </a:p>
          <a:p>
            <a:pPr marL="0" indent="0" algn="just">
              <a:lnSpc>
                <a:spcPct val="110000"/>
              </a:lnSpc>
              <a:buNone/>
            </a:pPr>
            <a:r>
              <a:rPr lang="tr-TR" sz="1400" dirty="0"/>
              <a:t>Hassasiyet aralıkları otomatik olarak değişir.</a:t>
            </a:r>
          </a:p>
          <a:p>
            <a:pPr marL="0" indent="0" algn="just">
              <a:lnSpc>
                <a:spcPct val="110000"/>
              </a:lnSpc>
              <a:buNone/>
            </a:pPr>
            <a:r>
              <a:rPr lang="tr-TR" sz="1400" dirty="0"/>
              <a:t>Ölçüm işlemine başlamadan önce %5-6 istatistiksel hata ile arka plan doz hızı değerini ölçün. Ölçülen doz hızı değeri 10 µ</a:t>
            </a:r>
            <a:r>
              <a:rPr lang="tr-TR" sz="1400" dirty="0" err="1"/>
              <a:t>Sv</a:t>
            </a:r>
            <a:r>
              <a:rPr lang="tr-TR" sz="1400" dirty="0"/>
              <a:t>/</a:t>
            </a:r>
            <a:r>
              <a:rPr lang="tr-TR" sz="1400" dirty="0" err="1"/>
              <a:t>h'in</a:t>
            </a:r>
            <a:r>
              <a:rPr lang="tr-TR" sz="1400" dirty="0"/>
              <a:t> altında olduğunda, arka plan değeri çıkarılmalıdır. Ölçülen doz hızı değeri 10 µ</a:t>
            </a:r>
            <a:r>
              <a:rPr lang="tr-TR" sz="1400" dirty="0" err="1"/>
              <a:t>Sv</a:t>
            </a:r>
            <a:r>
              <a:rPr lang="tr-TR" sz="1400" dirty="0"/>
              <a:t>/</a:t>
            </a:r>
            <a:r>
              <a:rPr lang="tr-TR" sz="1400" dirty="0" err="1"/>
              <a:t>h’in</a:t>
            </a:r>
            <a:r>
              <a:rPr lang="tr-TR" sz="1400" dirty="0"/>
              <a:t> üzerinde olduğunda, arka plan değeri ihmal edilebilir.</a:t>
            </a:r>
          </a:p>
          <a:p>
            <a:pPr marL="0" indent="0" algn="just">
              <a:lnSpc>
                <a:spcPct val="110000"/>
              </a:lnSpc>
              <a:buNone/>
            </a:pPr>
            <a:r>
              <a:rPr lang="tr-TR" sz="1400" dirty="0"/>
              <a:t>“START” düğmesine bir süre basıldığında yeni bir ölçüm döngüsü başlar. </a:t>
            </a:r>
          </a:p>
          <a:p>
            <a:pPr marL="0" indent="0" algn="just">
              <a:lnSpc>
                <a:spcPct val="110000"/>
              </a:lnSpc>
              <a:buNone/>
            </a:pPr>
            <a:r>
              <a:rPr lang="tr-TR" sz="1400" dirty="0"/>
              <a:t>Dozimetre tarafından doğru bir doz hızı ölçümü elde etmek için radyasyona maruz kalma süresi en az 8 saniye olmalıdır.</a:t>
            </a:r>
          </a:p>
        </p:txBody>
      </p:sp>
      <p:graphicFrame>
        <p:nvGraphicFramePr>
          <p:cNvPr id="11" name="Object 1">
            <a:extLst>
              <a:ext uri="{FF2B5EF4-FFF2-40B4-BE49-F238E27FC236}">
                <a16:creationId xmlns:a16="http://schemas.microsoft.com/office/drawing/2014/main" id="{FAA66098-B852-4AB6-8BEA-54B3C6A3CACF}"/>
              </a:ext>
            </a:extLst>
          </p:cNvPr>
          <p:cNvGraphicFramePr>
            <a:graphicFrameLocks noChangeAspect="1"/>
          </p:cNvGraphicFramePr>
          <p:nvPr>
            <p:extLst>
              <p:ext uri="{D42A27DB-BD31-4B8C-83A1-F6EECF244321}">
                <p14:modId xmlns:p14="http://schemas.microsoft.com/office/powerpoint/2010/main" val="1513907978"/>
              </p:ext>
            </p:extLst>
          </p:nvPr>
        </p:nvGraphicFramePr>
        <p:xfrm>
          <a:off x="11078690" y="955577"/>
          <a:ext cx="510543" cy="281678"/>
        </p:xfrm>
        <a:graphic>
          <a:graphicData uri="http://schemas.openxmlformats.org/presentationml/2006/ole">
            <mc:AlternateContent xmlns:mc="http://schemas.openxmlformats.org/markup-compatibility/2006">
              <mc:Choice xmlns:v="urn:schemas-microsoft-com:vml" Requires="v">
                <p:oleObj spid="_x0000_s7197" name="Picture" r:id="rId6" imgW="2743200" imgH="1828800" progId="Word.Picture.8">
                  <p:embed/>
                </p:oleObj>
              </mc:Choice>
              <mc:Fallback>
                <p:oleObj name="Picture" r:id="rId6" imgW="2743200" imgH="1828800" progId="Word.Picture.8">
                  <p:embed/>
                  <p:pic>
                    <p:nvPicPr>
                      <p:cNvPr id="1025"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690" y="955577"/>
                        <a:ext cx="510543" cy="2816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2751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748479" y="210823"/>
            <a:ext cx="8090204" cy="1432289"/>
          </a:xfrm>
        </p:spPr>
        <p:txBody>
          <a:bodyPr>
            <a:normAutofit/>
          </a:bodyPr>
          <a:lstStyle/>
          <a:p>
            <a:r>
              <a:rPr lang="tr-TR" sz="3200" dirty="0"/>
              <a:t>Arama modu</a:t>
            </a:r>
            <a:br>
              <a:rPr lang="tr-TR" sz="3200" dirty="0"/>
            </a:br>
            <a:r>
              <a:rPr lang="tr-TR" sz="3200" dirty="0"/>
              <a:t>(mod “T !”)</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a:t>Dozimetre “T !” modunda çalışıyorsa ekranda bir doz hızı değeri vardır ve kısa sinyaller duyulur. Doz hızı değerleri her 2 saniyede bir güncellenir (ortalamasını almadan).</a:t>
            </a:r>
          </a:p>
          <a:p>
            <a:pPr marL="0" indent="0" algn="just">
              <a:lnSpc>
                <a:spcPct val="110000"/>
              </a:lnSpc>
              <a:buNone/>
            </a:pPr>
            <a:r>
              <a:rPr lang="tr-TR" sz="1400" dirty="0"/>
              <a:t>Arama modunda dozimetre, sayım hızı modunda çalışır.</a:t>
            </a:r>
          </a:p>
          <a:p>
            <a:pPr marL="0" indent="0" algn="just">
              <a:lnSpc>
                <a:spcPct val="110000"/>
              </a:lnSpc>
              <a:buNone/>
            </a:pPr>
            <a:r>
              <a:rPr lang="tr-TR" sz="1400" dirty="0"/>
              <a:t>Ekranın alt kısmındaki sayı (K sayısı), mevcut bir yerde o anki ölçülen sayımların, aramanın başlatıldığı yerdeki ortalamadan sapmasıdır.</a:t>
            </a:r>
          </a:p>
          <a:p>
            <a:pPr marL="0" indent="0" algn="just">
              <a:lnSpc>
                <a:spcPct val="110000"/>
              </a:lnSpc>
              <a:buNone/>
            </a:pPr>
            <a:r>
              <a:rPr lang="tr-TR" sz="1400" dirty="0"/>
              <a:t>Arama sırasında radyoaktif kaynağa yaklaşırken sesli sinyallerin frekansı (ve K değeri) artar. Kaynak oldukça güçlüyse, sesli sinyaller sürekli hale gelir ve K değeri 99'a ulaşır. </a:t>
            </a:r>
          </a:p>
        </p:txBody>
      </p:sp>
    </p:spTree>
    <p:extLst>
      <p:ext uri="{BB962C8B-B14F-4D97-AF65-F5344CB8AC3E}">
        <p14:creationId xmlns:p14="http://schemas.microsoft.com/office/powerpoint/2010/main" val="156473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748479" y="210823"/>
            <a:ext cx="8090204" cy="1432289"/>
          </a:xfrm>
        </p:spPr>
        <p:txBody>
          <a:bodyPr>
            <a:normAutofit/>
          </a:bodyPr>
          <a:lstStyle/>
          <a:p>
            <a:r>
              <a:rPr lang="tr-TR" sz="3200" dirty="0"/>
              <a:t>Eşik göstergesi ve seçim modu</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err="1"/>
              <a:t>Dozimetrenin</a:t>
            </a:r>
            <a:r>
              <a:rPr lang="tr-TR" sz="1400" dirty="0"/>
              <a:t> ön tanımlı doz hızı eşik değeri 29 </a:t>
            </a:r>
            <a:r>
              <a:rPr lang="el-GR" sz="1400" dirty="0"/>
              <a:t>μ</a:t>
            </a:r>
            <a:r>
              <a:rPr lang="tr-TR" sz="1400" dirty="0" err="1"/>
              <a:t>Sv</a:t>
            </a:r>
            <a:r>
              <a:rPr lang="tr-TR" sz="1400" dirty="0"/>
              <a:t>/h olarak ayarlıdır. Doz hızı eşiği aşılırsa, sesli alarm çalar (uzun düdük – uzun duraklama) ve ekranda doz hızı değeri ve "     " göstergesi yanıp söner.</a:t>
            </a:r>
          </a:p>
          <a:p>
            <a:pPr marL="0" indent="0" algn="just">
              <a:lnSpc>
                <a:spcPct val="110000"/>
              </a:lnSpc>
              <a:buNone/>
            </a:pPr>
            <a:r>
              <a:rPr lang="tr-TR" sz="1400" dirty="0"/>
              <a:t>Doz eşiği aşılırsa, ekranda  "D" </a:t>
            </a:r>
            <a:r>
              <a:rPr lang="tr-TR" sz="1400" dirty="0" err="1"/>
              <a:t>nin</a:t>
            </a:r>
            <a:r>
              <a:rPr lang="tr-TR" sz="1400" dirty="0"/>
              <a:t> karşısında yanıp sönen "      " göstergesi, "     " göstergesi görünür ve üçlü kısa sinyal sesi duyulur.</a:t>
            </a:r>
          </a:p>
        </p:txBody>
      </p:sp>
      <p:pic>
        <p:nvPicPr>
          <p:cNvPr id="10" name="Resim 9">
            <a:extLst>
              <a:ext uri="{FF2B5EF4-FFF2-40B4-BE49-F238E27FC236}">
                <a16:creationId xmlns:a16="http://schemas.microsoft.com/office/drawing/2014/main" id="{9F86B79A-3E70-4DA4-94BF-AC31D429A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5615" y="2905295"/>
            <a:ext cx="343569" cy="431915"/>
          </a:xfrm>
          <a:prstGeom prst="rect">
            <a:avLst/>
          </a:prstGeom>
        </p:spPr>
      </p:pic>
      <p:pic>
        <p:nvPicPr>
          <p:cNvPr id="13" name="Resim 12" descr="ok içeren bir resim&#10;&#10;Açıklama otomatik olarak oluşturuldu">
            <a:extLst>
              <a:ext uri="{FF2B5EF4-FFF2-40B4-BE49-F238E27FC236}">
                <a16:creationId xmlns:a16="http://schemas.microsoft.com/office/drawing/2014/main" id="{701C500E-68DE-479A-9859-04EBDF9B86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1436" y="2905295"/>
            <a:ext cx="350967" cy="319920"/>
          </a:xfrm>
          <a:prstGeom prst="rect">
            <a:avLst/>
          </a:prstGeom>
        </p:spPr>
      </p:pic>
      <p:pic>
        <p:nvPicPr>
          <p:cNvPr id="15" name="Resim 14">
            <a:extLst>
              <a:ext uri="{FF2B5EF4-FFF2-40B4-BE49-F238E27FC236}">
                <a16:creationId xmlns:a16="http://schemas.microsoft.com/office/drawing/2014/main" id="{297AAF34-7E03-42C2-B813-10D27B98DA40}"/>
              </a:ext>
            </a:extLst>
          </p:cNvPr>
          <p:cNvPicPr>
            <a:picLocks noChangeAspect="1"/>
          </p:cNvPicPr>
          <p:nvPr/>
        </p:nvPicPr>
        <p:blipFill>
          <a:blip r:embed="rId7"/>
          <a:stretch>
            <a:fillRect/>
          </a:stretch>
        </p:blipFill>
        <p:spPr>
          <a:xfrm>
            <a:off x="10419768" y="2337389"/>
            <a:ext cx="315264" cy="396240"/>
          </a:xfrm>
          <a:prstGeom prst="rect">
            <a:avLst/>
          </a:prstGeom>
        </p:spPr>
      </p:pic>
    </p:spTree>
    <p:extLst>
      <p:ext uri="{BB962C8B-B14F-4D97-AF65-F5344CB8AC3E}">
        <p14:creationId xmlns:p14="http://schemas.microsoft.com/office/powerpoint/2010/main" val="198703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748479" y="210823"/>
            <a:ext cx="8090204" cy="1432289"/>
          </a:xfrm>
        </p:spPr>
        <p:txBody>
          <a:bodyPr>
            <a:normAutofit/>
          </a:bodyPr>
          <a:lstStyle/>
          <a:p>
            <a:r>
              <a:rPr lang="tr-TR" sz="3200" dirty="0"/>
              <a:t>Doz ölçümü</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a:t>Doz hızı ölçümü sırasında doz otomatik olarak ölçülür. Bu nedenle, doz ölçüm modu değiştirildiğinde ("</a:t>
            </a:r>
            <a:r>
              <a:rPr lang="tr-TR" sz="1400" dirty="0" err="1"/>
              <a:t>D"nin</a:t>
            </a:r>
            <a:r>
              <a:rPr lang="tr-TR" sz="1400" dirty="0"/>
              <a:t> altında) bu ölçümün sonucu ekranda görüntülenir.</a:t>
            </a:r>
          </a:p>
          <a:p>
            <a:pPr marL="0" indent="0" algn="just">
              <a:lnSpc>
                <a:spcPct val="110000"/>
              </a:lnSpc>
              <a:buNone/>
            </a:pPr>
            <a:r>
              <a:rPr lang="tr-TR" sz="1400" dirty="0"/>
              <a:t>"D" </a:t>
            </a:r>
            <a:r>
              <a:rPr lang="tr-TR" sz="1400" dirty="0" err="1"/>
              <a:t>modunu</a:t>
            </a:r>
            <a:r>
              <a:rPr lang="tr-TR" sz="1400" dirty="0"/>
              <a:t> sadece "DR" </a:t>
            </a:r>
            <a:r>
              <a:rPr lang="tr-TR" sz="1400" dirty="0" err="1"/>
              <a:t>modundan</a:t>
            </a:r>
            <a:r>
              <a:rPr lang="tr-TR" sz="1400" dirty="0"/>
              <a:t> değiştirmek mümkündür. Bunun için "MEMORY MODE" düğmesine çift sinyal sesi duyulana ve ekranda ".2." görünene kadar basılı tutun. 1 s içinde ".2." göstergesi söner ve ekranda güncel doz değeri ve "</a:t>
            </a:r>
            <a:r>
              <a:rPr lang="tr-TR" sz="1400" dirty="0" err="1"/>
              <a:t>D"nin</a:t>
            </a:r>
            <a:r>
              <a:rPr lang="tr-TR" sz="1400" dirty="0"/>
              <a:t> karşısında "     " göstergesi görünür.</a:t>
            </a:r>
          </a:p>
          <a:p>
            <a:pPr marL="0" indent="0" algn="just">
              <a:lnSpc>
                <a:spcPct val="110000"/>
              </a:lnSpc>
              <a:buNone/>
            </a:pPr>
            <a:r>
              <a:rPr lang="tr-TR" sz="1400" dirty="0"/>
              <a:t>Sürekli ve kısa süreli radyasyon </a:t>
            </a:r>
            <a:r>
              <a:rPr lang="tr-TR" sz="1400" dirty="0" err="1"/>
              <a:t>modlarının</a:t>
            </a:r>
            <a:r>
              <a:rPr lang="tr-TR" sz="1400" dirty="0"/>
              <a:t> göstergesi, doz hızı ölçümündeki ile aynıdır.</a:t>
            </a:r>
          </a:p>
          <a:p>
            <a:pPr marL="0" indent="0" algn="just">
              <a:lnSpc>
                <a:spcPct val="110000"/>
              </a:lnSpc>
              <a:buNone/>
            </a:pPr>
            <a:r>
              <a:rPr lang="tr-TR" sz="1400" dirty="0"/>
              <a:t>"D" modunda, mevcut doz değerini "</a:t>
            </a:r>
            <a:r>
              <a:rPr lang="tr-TR" sz="1400" dirty="0" err="1"/>
              <a:t>notebook"a</a:t>
            </a:r>
            <a:r>
              <a:rPr lang="tr-TR" sz="1400" dirty="0"/>
              <a:t> kaydetmek, açıldıktan sonra 180 </a:t>
            </a:r>
            <a:r>
              <a:rPr lang="el-GR" sz="1400" dirty="0"/>
              <a:t>μ</a:t>
            </a:r>
            <a:r>
              <a:rPr lang="tr-TR" sz="1400" dirty="0" err="1"/>
              <a:t>Sv'e</a:t>
            </a:r>
            <a:r>
              <a:rPr lang="tr-TR" sz="1400" dirty="0"/>
              <a:t> eşit olan doz eşiğini belirtmek ve değiştirmek, arka aydınlatmayı ve sesli alarmı açıp kapatmak mümkündür.</a:t>
            </a:r>
          </a:p>
        </p:txBody>
      </p:sp>
      <p:pic>
        <p:nvPicPr>
          <p:cNvPr id="13" name="Resim 12" descr="ok içeren bir resim&#10;&#10;Açıklama otomatik olarak oluşturuldu">
            <a:extLst>
              <a:ext uri="{FF2B5EF4-FFF2-40B4-BE49-F238E27FC236}">
                <a16:creationId xmlns:a16="http://schemas.microsoft.com/office/drawing/2014/main" id="{701C500E-68DE-479A-9859-04EBDF9B8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384" y="3109080"/>
            <a:ext cx="350967" cy="319920"/>
          </a:xfrm>
          <a:prstGeom prst="rect">
            <a:avLst/>
          </a:prstGeom>
        </p:spPr>
      </p:pic>
    </p:spTree>
    <p:extLst>
      <p:ext uri="{BB962C8B-B14F-4D97-AF65-F5344CB8AC3E}">
        <p14:creationId xmlns:p14="http://schemas.microsoft.com/office/powerpoint/2010/main" val="101509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748479" y="210823"/>
            <a:ext cx="8090204" cy="1432289"/>
          </a:xfrm>
        </p:spPr>
        <p:txBody>
          <a:bodyPr>
            <a:normAutofit/>
          </a:bodyPr>
          <a:lstStyle/>
          <a:p>
            <a:r>
              <a:rPr lang="tr-TR" sz="3200" dirty="0"/>
              <a:t>"NOTEBOOK" modu</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a:t>Doz hızı veya dozun anlık değerlerini hafızaya kaydetmek için ("NB" modu) "MEMORY MODE" düğmesine basın.</a:t>
            </a:r>
          </a:p>
          <a:p>
            <a:pPr marL="0" indent="0" algn="just">
              <a:lnSpc>
                <a:spcPct val="110000"/>
              </a:lnSpc>
              <a:buNone/>
            </a:pPr>
            <a:r>
              <a:rPr lang="tr-TR" sz="1400" dirty="0"/>
              <a:t>"</a:t>
            </a:r>
            <a:r>
              <a:rPr lang="tr-TR" sz="1400" dirty="0" err="1"/>
              <a:t>Notebook"taki</a:t>
            </a:r>
            <a:r>
              <a:rPr lang="tr-TR" sz="1400" dirty="0"/>
              <a:t> maksimum kayıt sayısı 99'dur.</a:t>
            </a:r>
          </a:p>
        </p:txBody>
      </p:sp>
    </p:spTree>
    <p:extLst>
      <p:ext uri="{BB962C8B-B14F-4D97-AF65-F5344CB8AC3E}">
        <p14:creationId xmlns:p14="http://schemas.microsoft.com/office/powerpoint/2010/main" val="219054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748479" y="210823"/>
            <a:ext cx="8090204" cy="1432289"/>
          </a:xfrm>
        </p:spPr>
        <p:txBody>
          <a:bodyPr>
            <a:normAutofit/>
          </a:bodyPr>
          <a:lstStyle/>
          <a:p>
            <a:r>
              <a:rPr lang="nn-NO" sz="2400" dirty="0"/>
              <a:t>RS232 arayüz kurulum modu ile veri aktarım hızı</a:t>
            </a:r>
            <a:endParaRPr lang="tr-TR" sz="2400" dirty="0"/>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a:t>Veri aktarımı, RC veya PC ile RS232 arabirimi üzerinden gerçekleştirilir. Veri aktarım hızı </a:t>
            </a:r>
            <a:r>
              <a:rPr lang="tr-TR" sz="1400" dirty="0" err="1"/>
              <a:t>dozimetrede</a:t>
            </a:r>
            <a:r>
              <a:rPr lang="tr-TR" sz="1400" dirty="0"/>
              <a:t> belirlenir ve kapatıldıktan sonra bile kaydedilir.</a:t>
            </a:r>
          </a:p>
          <a:p>
            <a:pPr marL="0" indent="0" algn="just">
              <a:lnSpc>
                <a:spcPct val="110000"/>
              </a:lnSpc>
              <a:buNone/>
            </a:pPr>
            <a:r>
              <a:rPr lang="tr-TR" sz="1400" dirty="0" err="1"/>
              <a:t>Öntanımlı</a:t>
            </a:r>
            <a:r>
              <a:rPr lang="tr-TR" sz="1400" dirty="0"/>
              <a:t> hız 9600 </a:t>
            </a:r>
            <a:r>
              <a:rPr lang="tr-TR" sz="1400" dirty="0" err="1"/>
              <a:t>Baud'dur</a:t>
            </a:r>
            <a:r>
              <a:rPr lang="tr-TR" sz="1400" dirty="0"/>
              <a:t>.</a:t>
            </a:r>
          </a:p>
          <a:p>
            <a:pPr marL="0" indent="0" algn="just">
              <a:lnSpc>
                <a:spcPct val="110000"/>
              </a:lnSpc>
              <a:buNone/>
            </a:pPr>
            <a:r>
              <a:rPr lang="tr-TR" sz="1400" dirty="0"/>
              <a:t>Yeni bir veri aktarım hızı ayarlamak için:</a:t>
            </a:r>
          </a:p>
          <a:p>
            <a:pPr algn="just">
              <a:lnSpc>
                <a:spcPct val="110000"/>
              </a:lnSpc>
            </a:pPr>
            <a:r>
              <a:rPr lang="sv-SE" sz="1400" dirty="0"/>
              <a:t>servis modunu başlatın (</a:t>
            </a:r>
            <a:r>
              <a:rPr lang="tr-TR" sz="1400" dirty="0"/>
              <a:t>gösterge </a:t>
            </a:r>
            <a:r>
              <a:rPr lang="sv-SE" sz="1400" dirty="0"/>
              <a:t>".4.")</a:t>
            </a:r>
            <a:endParaRPr lang="tr-TR" sz="1400" dirty="0"/>
          </a:p>
          <a:p>
            <a:pPr algn="just">
              <a:lnSpc>
                <a:spcPct val="110000"/>
              </a:lnSpc>
            </a:pPr>
            <a:r>
              <a:rPr lang="tr-TR" sz="1400" dirty="0"/>
              <a:t>"MEMORY MODE" düğmesine hızlıca basın, ekranda veri aktarım hızının güncel değeri ve "</a:t>
            </a:r>
            <a:r>
              <a:rPr lang="tr-TR" sz="1400" dirty="0" err="1"/>
              <a:t>bd</a:t>
            </a:r>
            <a:r>
              <a:rPr lang="tr-TR" sz="1400" dirty="0"/>
              <a:t>" sembolü vardır</a:t>
            </a:r>
          </a:p>
          <a:p>
            <a:pPr algn="just">
              <a:lnSpc>
                <a:spcPct val="110000"/>
              </a:lnSpc>
            </a:pPr>
            <a:r>
              <a:rPr lang="tr-TR" sz="1400" dirty="0"/>
              <a:t>hızın değerini 300 - 19200 Baud aralığında ayarlayın</a:t>
            </a:r>
          </a:p>
          <a:p>
            <a:pPr algn="just">
              <a:lnSpc>
                <a:spcPct val="110000"/>
              </a:lnSpc>
            </a:pPr>
            <a:r>
              <a:rPr lang="tr-TR" sz="1400" dirty="0"/>
              <a:t>Çift sinyal sesi duyulana ve ekranda ".1." mesajı görünene kadar "MEMORY MODE" düğmesine basılı tutun. </a:t>
            </a:r>
          </a:p>
        </p:txBody>
      </p:sp>
    </p:spTree>
    <p:extLst>
      <p:ext uri="{BB962C8B-B14F-4D97-AF65-F5344CB8AC3E}">
        <p14:creationId xmlns:p14="http://schemas.microsoft.com/office/powerpoint/2010/main" val="76689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nn-NO" sz="2000" dirty="0"/>
              <a:t>Dozimetreden RC'ye veri aktarımı ve RC ile çalıştırma</a:t>
            </a:r>
            <a:endParaRPr lang="tr-TR" sz="2000" dirty="0"/>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a:t>Komple setten gelen kabloyla RC'yi "RS232" dozimetre soketine bağlayın. Gerekli olması durumunda AC adaptörünü dozimetreye veya RC'ye bağlayın.</a:t>
            </a:r>
          </a:p>
          <a:p>
            <a:pPr marL="0" indent="0" algn="just">
              <a:lnSpc>
                <a:spcPct val="110000"/>
              </a:lnSpc>
              <a:buNone/>
            </a:pPr>
            <a:r>
              <a:rPr lang="tr-TR" sz="1400" dirty="0"/>
              <a:t>Dozimetreyi ve RC'yi açmak için RC'de "START" düğmesine basın.</a:t>
            </a:r>
          </a:p>
          <a:p>
            <a:pPr marL="0" indent="0" algn="just">
              <a:lnSpc>
                <a:spcPct val="110000"/>
              </a:lnSpc>
              <a:buNone/>
            </a:pPr>
            <a:r>
              <a:rPr lang="tr-TR" sz="1400" dirty="0"/>
              <a:t>Çalışma modları arasında geçişler gibi diğer dozimetre işlemleri yukarıda belirtilenlerle aynıdır ancak RC üzerindeki düğmelerinin kullanılması gereklidir.</a:t>
            </a:r>
          </a:p>
          <a:p>
            <a:pPr marL="0" indent="0" algn="just">
              <a:lnSpc>
                <a:spcPct val="110000"/>
              </a:lnSpc>
              <a:buNone/>
            </a:pPr>
            <a:r>
              <a:rPr lang="tr-TR" sz="1400" dirty="0"/>
              <a:t>Ölçüm sonuçları ayrıca RC ekranında da gösterilir.</a:t>
            </a:r>
          </a:p>
        </p:txBody>
      </p:sp>
    </p:spTree>
    <p:extLst>
      <p:ext uri="{BB962C8B-B14F-4D97-AF65-F5344CB8AC3E}">
        <p14:creationId xmlns:p14="http://schemas.microsoft.com/office/powerpoint/2010/main" val="362374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nn-NO" sz="2000" dirty="0"/>
              <a:t>Dozimetreden PC'ye veri aktarımı</a:t>
            </a:r>
            <a:endParaRPr lang="tr-TR" sz="2000" dirty="0"/>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a:t>Dozimetreyi PC'ye bağlamak için gerekli olan yazılımı kurun.</a:t>
            </a:r>
          </a:p>
          <a:p>
            <a:pPr marL="0" indent="0" algn="just">
              <a:lnSpc>
                <a:spcPct val="110000"/>
              </a:lnSpc>
              <a:buNone/>
            </a:pPr>
            <a:r>
              <a:rPr lang="tr-TR" sz="1400" dirty="0"/>
              <a:t>Bunun için komple setteki disketten "SETUP.EXE" programını çalıştırın.</a:t>
            </a:r>
          </a:p>
          <a:p>
            <a:pPr marL="0" indent="0" algn="just">
              <a:lnSpc>
                <a:spcPct val="110000"/>
              </a:lnSpc>
              <a:buNone/>
            </a:pPr>
            <a:r>
              <a:rPr lang="tr-TR" sz="1400" dirty="0"/>
              <a:t>Program kurulumu için hedef diski ve klasörü seçmek mümkündür. Program varsayılan olarak C:\Program </a:t>
            </a:r>
            <a:r>
              <a:rPr lang="tr-TR" sz="1400" dirty="0" err="1"/>
              <a:t>Files</a:t>
            </a:r>
            <a:r>
              <a:rPr lang="tr-TR" sz="1400" dirty="0"/>
              <a:t>\ATOMTEX\AT1123 dizinine kurulur.</a:t>
            </a:r>
          </a:p>
          <a:p>
            <a:pPr marL="0" indent="0" algn="just">
              <a:lnSpc>
                <a:spcPct val="110000"/>
              </a:lnSpc>
              <a:buNone/>
            </a:pPr>
            <a:r>
              <a:rPr lang="tr-TR" sz="1400" dirty="0"/>
              <a:t>Çalıştırmadan önce boş PC COM-portunu komple setten gelen kabloyla "RS232" dozimetre soketine bağlayın. "START" düğmesine basarak </a:t>
            </a:r>
            <a:r>
              <a:rPr lang="tr-TR" sz="1400" dirty="0" err="1"/>
              <a:t>dozimetreyi</a:t>
            </a:r>
            <a:r>
              <a:rPr lang="tr-TR" sz="1400" dirty="0"/>
              <a:t> çalıştırın.</a:t>
            </a:r>
          </a:p>
          <a:p>
            <a:pPr marL="0" indent="0" algn="just">
              <a:lnSpc>
                <a:spcPct val="110000"/>
              </a:lnSpc>
              <a:buNone/>
            </a:pPr>
            <a:r>
              <a:rPr lang="tr-TR" sz="1400" dirty="0"/>
              <a:t>Kurulum sırasında seçilen sürücü ve klasörde bulunan "MEDIANA.EXE" programını başlatın. Program çalıştığında, </a:t>
            </a:r>
            <a:r>
              <a:rPr lang="tr-TR" sz="1400" dirty="0" err="1"/>
              <a:t>dozimetrenin</a:t>
            </a:r>
            <a:r>
              <a:rPr lang="tr-TR" sz="1400" dirty="0"/>
              <a:t> bağlı olduğu PC COM-port numarasını ister. Bağlantı başarıyla kurulduğunda, PC ekranında olası dozimetre kontrol komutlarının listesini içeren bir menü bulunur. Bu komutlar, dozimetre çalışma </a:t>
            </a:r>
            <a:r>
              <a:rPr lang="tr-TR" sz="1400" dirty="0" err="1"/>
              <a:t>modunu</a:t>
            </a:r>
            <a:r>
              <a:rPr lang="tr-TR" sz="1400" dirty="0"/>
              <a:t>, doz ve doz hızı eşik değeri kurulumunu, ölçüm ve ortalama döngü güncellemesini, anlık doz ve doz hızı değerlerini ve "notebook" içeriğini </a:t>
            </a:r>
            <a:r>
              <a:rPr lang="tr-TR" sz="1400" dirty="0" err="1"/>
              <a:t>dozimetreden</a:t>
            </a:r>
            <a:r>
              <a:rPr lang="tr-TR" sz="1400" dirty="0"/>
              <a:t> aktarmayı sağlar.</a:t>
            </a:r>
          </a:p>
        </p:txBody>
      </p:sp>
    </p:spTree>
    <p:extLst>
      <p:ext uri="{BB962C8B-B14F-4D97-AF65-F5344CB8AC3E}">
        <p14:creationId xmlns:p14="http://schemas.microsoft.com/office/powerpoint/2010/main" val="201445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4090507" y="764372"/>
            <a:ext cx="7434070" cy="1432289"/>
          </a:xfrm>
        </p:spPr>
        <p:txBody>
          <a:bodyPr>
            <a:normAutofit/>
          </a:bodyPr>
          <a:lstStyle/>
          <a:p>
            <a:r>
              <a:rPr lang="tr-TR" dirty="0"/>
              <a:t>OPERASYON</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İçerik Yer Tutucusu 2">
            <a:extLst>
              <a:ext uri="{FF2B5EF4-FFF2-40B4-BE49-F238E27FC236}">
                <a16:creationId xmlns:a16="http://schemas.microsoft.com/office/drawing/2014/main" id="{65ABC622-45B8-4319-8D1F-7BDC9A681F27}"/>
              </a:ext>
            </a:extLst>
          </p:cNvPr>
          <p:cNvSpPr>
            <a:spLocks noGrp="1"/>
          </p:cNvSpPr>
          <p:nvPr>
            <p:ph idx="1"/>
          </p:nvPr>
        </p:nvSpPr>
        <p:spPr>
          <a:xfrm>
            <a:off x="4090507" y="2384594"/>
            <a:ext cx="7454077" cy="3589785"/>
          </a:xfrm>
        </p:spPr>
        <p:txBody>
          <a:bodyPr>
            <a:normAutofit fontScale="85000" lnSpcReduction="10000"/>
          </a:bodyPr>
          <a:lstStyle/>
          <a:p>
            <a:pPr marL="0" indent="0" algn="just">
              <a:lnSpc>
                <a:spcPct val="120000"/>
              </a:lnSpc>
              <a:buNone/>
            </a:pPr>
            <a:r>
              <a:rPr lang="tr-TR" sz="2000" dirty="0"/>
              <a:t>AT1123 sürekli, kısa süreli ve puls X-ışını ve gama radyasyonunu ölçmek için özel olarak tasarlanmış, elde taşınabilen geniş kullanım aralığına sahip çok fonksiyonlu bir cihazdır.</a:t>
            </a:r>
          </a:p>
          <a:p>
            <a:pPr marL="0" indent="0" algn="just">
              <a:lnSpc>
                <a:spcPct val="120000"/>
              </a:lnSpc>
              <a:buNone/>
            </a:pPr>
            <a:r>
              <a:rPr lang="tr-TR" sz="2000" dirty="0"/>
              <a:t>Son derece geniş enerji ve ortam eş değer doz hızı aralığına sahip olan dozimetre sürekli, kısa süreli ve puls gama radyasyonu için ortam eşdeğer dozu ve ortam eşdeğer doz hızı ölçümleri yapmaktadır. Bu cihaz aynı zamanda zayıf ve güçlü gama kaynaklarını, beta kaynaklarını, kısa süreli ve puls radyasyonuna maruz kalınan süreyi tespit etmek için de tasarlanmıştır. 		</a:t>
            </a:r>
          </a:p>
          <a:p>
            <a:pPr marL="0" indent="0" algn="just">
              <a:lnSpc>
                <a:spcPct val="120000"/>
              </a:lnSpc>
              <a:buNone/>
            </a:pPr>
            <a:r>
              <a:rPr lang="tr-TR" sz="2000" dirty="0"/>
              <a:t>İsteğe bağlı olarak dozimetreye harici bir uzak kontrol ve alarm cihazı bağlanarak uzaktan ölçüm almak da mümkündür.</a:t>
            </a:r>
          </a:p>
          <a:p>
            <a:endParaRPr lang="tr-TR" sz="2000" dirty="0"/>
          </a:p>
        </p:txBody>
      </p:sp>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Tree>
    <p:extLst>
      <p:ext uri="{BB962C8B-B14F-4D97-AF65-F5344CB8AC3E}">
        <p14:creationId xmlns:p14="http://schemas.microsoft.com/office/powerpoint/2010/main" val="234149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tr-TR" sz="2000" dirty="0"/>
              <a:t>uyarılar</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2073105"/>
            <a:ext cx="8090204" cy="4145710"/>
          </a:xfrm>
        </p:spPr>
        <p:txBody>
          <a:bodyPr>
            <a:normAutofit/>
          </a:bodyPr>
          <a:lstStyle/>
          <a:p>
            <a:pPr marL="0" indent="0" algn="just">
              <a:lnSpc>
                <a:spcPct val="110000"/>
              </a:lnSpc>
              <a:buNone/>
            </a:pPr>
            <a:r>
              <a:rPr lang="tr-TR" sz="1400" dirty="0"/>
              <a:t>Dozimetreyi kullanırken çok dikkatli olun, sintilasyon dedektörünün hasar görmemesi için sert darbelerden ve düşmelerden koruyun.</a:t>
            </a:r>
          </a:p>
          <a:p>
            <a:pPr marL="0" indent="0" algn="just">
              <a:lnSpc>
                <a:spcPct val="110000"/>
              </a:lnSpc>
              <a:buNone/>
            </a:pPr>
            <a:r>
              <a:rPr lang="tr-TR" sz="1400" dirty="0"/>
              <a:t>Taşıma sırasında dozimetre sandığına veya kutusuna konulmalı ve mekanik darbelerden korunacak şekilde yumuşak bir malzemeye sarılmalıdır.</a:t>
            </a:r>
          </a:p>
          <a:p>
            <a:pPr marL="0" indent="0" algn="just">
              <a:lnSpc>
                <a:spcPct val="110000"/>
              </a:lnSpc>
              <a:buNone/>
            </a:pPr>
            <a:r>
              <a:rPr lang="tr-TR" sz="1400" dirty="0"/>
              <a:t>Ulaşılması zor yerlerdeki radyasyonu ölçmek ve zemin </a:t>
            </a:r>
            <a:r>
              <a:rPr lang="tr-TR" sz="1400" dirty="0" err="1"/>
              <a:t>kontaminasyonunu</a:t>
            </a:r>
            <a:r>
              <a:rPr lang="tr-TR" sz="1400" dirty="0"/>
              <a:t> incelemek veya ölçüm hedefi ile kullanıcı arasındaki mesafeyi genişletmek gerekirse teleskopik çubuğu kullanın.</a:t>
            </a:r>
          </a:p>
          <a:p>
            <a:pPr marL="0" indent="0" algn="just">
              <a:lnSpc>
                <a:spcPct val="110000"/>
              </a:lnSpc>
              <a:buNone/>
            </a:pPr>
            <a:r>
              <a:rPr lang="tr-TR" sz="1400" dirty="0" err="1"/>
              <a:t>Dozimetrenin</a:t>
            </a:r>
            <a:r>
              <a:rPr lang="tr-TR" sz="1400" dirty="0"/>
              <a:t> kontamine ortamlarda çalıştırılması durumunda, </a:t>
            </a:r>
            <a:r>
              <a:rPr lang="tr-TR" sz="1400" dirty="0" err="1"/>
              <a:t>kontaminasyondan</a:t>
            </a:r>
            <a:r>
              <a:rPr lang="tr-TR" sz="1400" dirty="0"/>
              <a:t> korumak için tek kullanımlık plastik bir kutuya konulması tavsiye edilir.</a:t>
            </a:r>
          </a:p>
          <a:p>
            <a:pPr marL="0" indent="0" algn="just">
              <a:lnSpc>
                <a:spcPct val="110000"/>
              </a:lnSpc>
              <a:buNone/>
            </a:pPr>
            <a:r>
              <a:rPr lang="tr-TR" sz="1400" dirty="0"/>
              <a:t>Dozimetre veya uzatma çubuğu elemanları herhangi bir radyoaktif toz yakalarsa, </a:t>
            </a:r>
            <a:r>
              <a:rPr lang="tr-TR" sz="1400" dirty="0" err="1"/>
              <a:t>etanollü</a:t>
            </a:r>
            <a:r>
              <a:rPr lang="tr-TR" sz="1400" dirty="0"/>
              <a:t> kumaşla temizleyin.</a:t>
            </a:r>
          </a:p>
        </p:txBody>
      </p:sp>
    </p:spTree>
    <p:extLst>
      <p:ext uri="{BB962C8B-B14F-4D97-AF65-F5344CB8AC3E}">
        <p14:creationId xmlns:p14="http://schemas.microsoft.com/office/powerpoint/2010/main" val="1878377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tr-TR" sz="2000" dirty="0"/>
              <a:t>yazılım</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pic>
        <p:nvPicPr>
          <p:cNvPr id="13" name="Picture 2">
            <a:extLst>
              <a:ext uri="{FF2B5EF4-FFF2-40B4-BE49-F238E27FC236}">
                <a16:creationId xmlns:a16="http://schemas.microsoft.com/office/drawing/2014/main" id="{06EC12B9-CBFA-4D3F-B96A-8ABA4C8C6E95}"/>
              </a:ext>
            </a:extLst>
          </p:cNvPr>
          <p:cNvPicPr>
            <a:picLocks noChangeAspect="1" noChangeArrowheads="1"/>
          </p:cNvPicPr>
          <p:nvPr/>
        </p:nvPicPr>
        <p:blipFill>
          <a:blip r:embed="rId5"/>
          <a:srcRect/>
          <a:stretch>
            <a:fillRect/>
          </a:stretch>
        </p:blipFill>
        <p:spPr bwMode="auto">
          <a:xfrm>
            <a:off x="3905067" y="1234338"/>
            <a:ext cx="7933616" cy="5018297"/>
          </a:xfrm>
          <a:prstGeom prst="rect">
            <a:avLst/>
          </a:prstGeom>
          <a:noFill/>
          <a:ln w="9525">
            <a:noFill/>
            <a:miter lim="800000"/>
            <a:headEnd/>
            <a:tailEnd/>
          </a:ln>
          <a:effectLst/>
        </p:spPr>
      </p:pic>
    </p:spTree>
    <p:extLst>
      <p:ext uri="{BB962C8B-B14F-4D97-AF65-F5344CB8AC3E}">
        <p14:creationId xmlns:p14="http://schemas.microsoft.com/office/powerpoint/2010/main" val="62723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tr-TR" sz="2000" dirty="0"/>
              <a:t>yazılım</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54094" y="1488810"/>
            <a:ext cx="8090204" cy="365125"/>
          </a:xfrm>
        </p:spPr>
        <p:txBody>
          <a:bodyPr>
            <a:normAutofit/>
          </a:bodyPr>
          <a:lstStyle/>
          <a:p>
            <a:pPr marL="0" indent="0" algn="just">
              <a:lnSpc>
                <a:spcPct val="110000"/>
              </a:lnSpc>
              <a:buNone/>
            </a:pPr>
            <a:r>
              <a:rPr lang="tr-TR" sz="1400" dirty="0"/>
              <a:t>Dozimetre parametrelerini ayarlamak için “</a:t>
            </a:r>
            <a:r>
              <a:rPr lang="tr-TR" sz="1400" dirty="0" err="1"/>
              <a:t>Settings</a:t>
            </a:r>
            <a:r>
              <a:rPr lang="tr-TR" sz="1400" dirty="0"/>
              <a:t>” düğmesine basın</a:t>
            </a:r>
          </a:p>
        </p:txBody>
      </p:sp>
      <p:pic>
        <p:nvPicPr>
          <p:cNvPr id="10" name="Picture 2">
            <a:extLst>
              <a:ext uri="{FF2B5EF4-FFF2-40B4-BE49-F238E27FC236}">
                <a16:creationId xmlns:a16="http://schemas.microsoft.com/office/drawing/2014/main" id="{E7B5005E-FCB1-4EA0-B558-D04FC809A949}"/>
              </a:ext>
            </a:extLst>
          </p:cNvPr>
          <p:cNvPicPr>
            <a:picLocks noChangeAspect="1" noChangeArrowheads="1"/>
          </p:cNvPicPr>
          <p:nvPr/>
        </p:nvPicPr>
        <p:blipFill>
          <a:blip r:embed="rId5"/>
          <a:srcRect/>
          <a:stretch>
            <a:fillRect/>
          </a:stretch>
        </p:blipFill>
        <p:spPr bwMode="auto">
          <a:xfrm>
            <a:off x="5823162" y="1808115"/>
            <a:ext cx="4643470" cy="4547729"/>
          </a:xfrm>
          <a:prstGeom prst="rect">
            <a:avLst/>
          </a:prstGeom>
          <a:noFill/>
          <a:ln w="9525">
            <a:noFill/>
            <a:miter lim="800000"/>
            <a:headEnd/>
            <a:tailEnd/>
          </a:ln>
          <a:effectLst/>
        </p:spPr>
      </p:pic>
    </p:spTree>
    <p:extLst>
      <p:ext uri="{BB962C8B-B14F-4D97-AF65-F5344CB8AC3E}">
        <p14:creationId xmlns:p14="http://schemas.microsoft.com/office/powerpoint/2010/main" val="172686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tr-TR" sz="2000" dirty="0"/>
              <a:t>yazılım</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54094" y="1488810"/>
            <a:ext cx="3416727" cy="4730005"/>
          </a:xfrm>
        </p:spPr>
        <p:txBody>
          <a:bodyPr>
            <a:normAutofit/>
          </a:bodyPr>
          <a:lstStyle/>
          <a:p>
            <a:pPr marL="0" indent="0" algn="just">
              <a:lnSpc>
                <a:spcPct val="110000"/>
              </a:lnSpc>
              <a:buNone/>
            </a:pPr>
            <a:r>
              <a:rPr lang="tr-TR" sz="1400" dirty="0"/>
              <a:t>Olay günlüğü, veri tabanından veya </a:t>
            </a:r>
            <a:r>
              <a:rPr lang="tr-TR" sz="1400" dirty="0" err="1"/>
              <a:t>dozimetreden</a:t>
            </a:r>
            <a:r>
              <a:rPr lang="tr-TR" sz="1400" dirty="0"/>
              <a:t> (bağlantı kurulmuşsa) verileri görüntüler. Veri kaynağı “Data </a:t>
            </a:r>
            <a:r>
              <a:rPr lang="tr-TR" sz="1400" dirty="0" err="1"/>
              <a:t>source</a:t>
            </a:r>
            <a:r>
              <a:rPr lang="tr-TR" sz="1400" dirty="0"/>
              <a:t>” alanında seçilebilir (lütfen ana ekrana bakın).</a:t>
            </a:r>
          </a:p>
        </p:txBody>
      </p:sp>
      <p:pic>
        <p:nvPicPr>
          <p:cNvPr id="11" name="Picture 3">
            <a:extLst>
              <a:ext uri="{FF2B5EF4-FFF2-40B4-BE49-F238E27FC236}">
                <a16:creationId xmlns:a16="http://schemas.microsoft.com/office/drawing/2014/main" id="{8D78AC82-74E1-4E3E-882B-0D345371285B}"/>
              </a:ext>
            </a:extLst>
          </p:cNvPr>
          <p:cNvPicPr>
            <a:picLocks noChangeAspect="1" noChangeArrowheads="1"/>
          </p:cNvPicPr>
          <p:nvPr/>
        </p:nvPicPr>
        <p:blipFill>
          <a:blip r:embed="rId5"/>
          <a:srcRect/>
          <a:stretch>
            <a:fillRect/>
          </a:stretch>
        </p:blipFill>
        <p:spPr bwMode="auto">
          <a:xfrm>
            <a:off x="7161704" y="1350508"/>
            <a:ext cx="4572032" cy="4936822"/>
          </a:xfrm>
          <a:prstGeom prst="rect">
            <a:avLst/>
          </a:prstGeom>
          <a:noFill/>
          <a:ln w="9525">
            <a:noFill/>
            <a:miter lim="800000"/>
            <a:headEnd/>
            <a:tailEnd/>
          </a:ln>
          <a:effectLst/>
        </p:spPr>
      </p:pic>
    </p:spTree>
    <p:extLst>
      <p:ext uri="{BB962C8B-B14F-4D97-AF65-F5344CB8AC3E}">
        <p14:creationId xmlns:p14="http://schemas.microsoft.com/office/powerpoint/2010/main" val="1852933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tr-TR" sz="2000" dirty="0"/>
              <a:t>yazılım</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54094" y="1112170"/>
            <a:ext cx="7956842" cy="1061885"/>
          </a:xfrm>
        </p:spPr>
        <p:txBody>
          <a:bodyPr>
            <a:normAutofit/>
          </a:bodyPr>
          <a:lstStyle/>
          <a:p>
            <a:pPr marL="0" indent="0" algn="just">
              <a:lnSpc>
                <a:spcPct val="110000"/>
              </a:lnSpc>
              <a:buNone/>
            </a:pPr>
            <a:r>
              <a:rPr lang="tr-TR" sz="1400" dirty="0"/>
              <a:t>Doz oranının zamana bağımlılığını gösteren grafik.</a:t>
            </a:r>
          </a:p>
          <a:p>
            <a:pPr marL="0" indent="0" algn="just">
              <a:lnSpc>
                <a:spcPct val="110000"/>
              </a:lnSpc>
              <a:buNone/>
            </a:pPr>
            <a:r>
              <a:rPr lang="tr-TR" sz="1400" dirty="0"/>
              <a:t>Yeşil çizgi </a:t>
            </a:r>
            <a:r>
              <a:rPr lang="tr-TR" sz="1400" dirty="0" err="1"/>
              <a:t>dozimetrenin</a:t>
            </a:r>
            <a:r>
              <a:rPr lang="tr-TR" sz="1400" dirty="0"/>
              <a:t> çalışma sürelerini, kırmızı çizgi aşılan eşik değerlerini ve sarı çizgi kaynak algılama olaylarını gösterir.</a:t>
            </a:r>
          </a:p>
        </p:txBody>
      </p:sp>
      <p:pic>
        <p:nvPicPr>
          <p:cNvPr id="13" name="Picture 2">
            <a:extLst>
              <a:ext uri="{FF2B5EF4-FFF2-40B4-BE49-F238E27FC236}">
                <a16:creationId xmlns:a16="http://schemas.microsoft.com/office/drawing/2014/main" id="{BCDE6A41-E201-4DF7-95A9-43BF66AAAD94}"/>
              </a:ext>
            </a:extLst>
          </p:cNvPr>
          <p:cNvPicPr>
            <a:picLocks noChangeAspect="1" noChangeArrowheads="1"/>
          </p:cNvPicPr>
          <p:nvPr/>
        </p:nvPicPr>
        <p:blipFill>
          <a:blip r:embed="rId5"/>
          <a:srcRect/>
          <a:stretch>
            <a:fillRect/>
          </a:stretch>
        </p:blipFill>
        <p:spPr bwMode="auto">
          <a:xfrm>
            <a:off x="4938505" y="2032211"/>
            <a:ext cx="5490711" cy="3557591"/>
          </a:xfrm>
          <a:prstGeom prst="rect">
            <a:avLst/>
          </a:prstGeom>
          <a:noFill/>
          <a:ln w="9525">
            <a:noFill/>
            <a:miter lim="800000"/>
            <a:headEnd/>
            <a:tailEnd/>
          </a:ln>
          <a:effectLst/>
        </p:spPr>
      </p:pic>
      <p:sp>
        <p:nvSpPr>
          <p:cNvPr id="15" name="Прямоугольник 9">
            <a:extLst>
              <a:ext uri="{FF2B5EF4-FFF2-40B4-BE49-F238E27FC236}">
                <a16:creationId xmlns:a16="http://schemas.microsoft.com/office/drawing/2014/main" id="{9A66CB85-553D-4C36-87F7-8B7E3D3E0550}"/>
              </a:ext>
            </a:extLst>
          </p:cNvPr>
          <p:cNvSpPr/>
          <p:nvPr/>
        </p:nvSpPr>
        <p:spPr>
          <a:xfrm>
            <a:off x="3948450" y="5647270"/>
            <a:ext cx="8643998" cy="523220"/>
          </a:xfrm>
          <a:prstGeom prst="rect">
            <a:avLst/>
          </a:prstGeom>
        </p:spPr>
        <p:txBody>
          <a:bodyPr wrap="square">
            <a:spAutoFit/>
          </a:bodyPr>
          <a:lstStyle/>
          <a:p>
            <a:r>
              <a:rPr lang="en-US" sz="1400" dirty="0"/>
              <a:t>1 – </a:t>
            </a:r>
            <a:r>
              <a:rPr lang="en-US" sz="1400" dirty="0" err="1"/>
              <a:t>dozimetrenin</a:t>
            </a:r>
            <a:r>
              <a:rPr lang="en-US" sz="1400" dirty="0"/>
              <a:t> </a:t>
            </a:r>
            <a:r>
              <a:rPr lang="en-US" sz="1400" dirty="0" err="1"/>
              <a:t>açık</a:t>
            </a:r>
            <a:r>
              <a:rPr lang="en-US" sz="1400" dirty="0"/>
              <a:t> </a:t>
            </a:r>
            <a:r>
              <a:rPr lang="en-US" sz="1400" dirty="0" err="1"/>
              <a:t>olduğu</a:t>
            </a:r>
            <a:r>
              <a:rPr lang="en-US" sz="1400" dirty="0"/>
              <a:t> zaman; 2 – </a:t>
            </a:r>
            <a:r>
              <a:rPr lang="en-US" sz="1400" dirty="0" err="1"/>
              <a:t>dozimetrenin</a:t>
            </a:r>
            <a:r>
              <a:rPr lang="en-US" sz="1400" dirty="0"/>
              <a:t> </a:t>
            </a:r>
            <a:r>
              <a:rPr lang="en-US" sz="1400" dirty="0" err="1"/>
              <a:t>kapalı</a:t>
            </a:r>
            <a:r>
              <a:rPr lang="en-US" sz="1400" dirty="0"/>
              <a:t> </a:t>
            </a:r>
            <a:r>
              <a:rPr lang="en-US" sz="1400" dirty="0" err="1"/>
              <a:t>olduğu</a:t>
            </a:r>
            <a:r>
              <a:rPr lang="en-US" sz="1400" dirty="0"/>
              <a:t> zaman; </a:t>
            </a:r>
            <a:endParaRPr lang="tr-TR" sz="1400" dirty="0"/>
          </a:p>
          <a:p>
            <a:r>
              <a:rPr lang="en-US" sz="1400" dirty="0"/>
              <a:t>3 – </a:t>
            </a:r>
            <a:r>
              <a:rPr lang="en-US" sz="1400" dirty="0" err="1"/>
              <a:t>eşik</a:t>
            </a:r>
            <a:r>
              <a:rPr lang="en-US" sz="1400" dirty="0"/>
              <a:t> </a:t>
            </a:r>
            <a:r>
              <a:rPr lang="en-US" sz="1400" dirty="0" err="1"/>
              <a:t>aşımının</a:t>
            </a:r>
            <a:r>
              <a:rPr lang="en-US" sz="1400" dirty="0"/>
              <a:t> </a:t>
            </a:r>
            <a:r>
              <a:rPr lang="en-US" sz="1400" dirty="0" err="1"/>
              <a:t>başlangıç</a:t>
            </a:r>
            <a:r>
              <a:rPr lang="en-US" sz="1400" dirty="0"/>
              <a:t> </a:t>
            </a:r>
            <a:r>
              <a:rPr lang="en-US" sz="1400" dirty="0" err="1"/>
              <a:t>zamanı</a:t>
            </a:r>
            <a:r>
              <a:rPr lang="en-US" sz="1400" dirty="0"/>
              <a:t>; 4 – </a:t>
            </a:r>
            <a:r>
              <a:rPr lang="en-US" sz="1400" dirty="0" err="1"/>
              <a:t>eşik</a:t>
            </a:r>
            <a:r>
              <a:rPr lang="en-US" sz="1400" dirty="0"/>
              <a:t> </a:t>
            </a:r>
            <a:r>
              <a:rPr lang="en-US" sz="1400" dirty="0" err="1"/>
              <a:t>aşımının</a:t>
            </a:r>
            <a:r>
              <a:rPr lang="en-US" sz="1400" dirty="0"/>
              <a:t> </a:t>
            </a:r>
            <a:r>
              <a:rPr lang="en-US" sz="1400" dirty="0" err="1"/>
              <a:t>bitiş</a:t>
            </a:r>
            <a:r>
              <a:rPr lang="en-US" sz="1400" dirty="0"/>
              <a:t> </a:t>
            </a:r>
            <a:r>
              <a:rPr lang="en-US" sz="1400" dirty="0" err="1"/>
              <a:t>zamanı</a:t>
            </a:r>
            <a:r>
              <a:rPr lang="en-US" sz="1400" dirty="0"/>
              <a:t>.</a:t>
            </a:r>
            <a:endParaRPr lang="ru-RU" sz="1400" dirty="0"/>
          </a:p>
        </p:txBody>
      </p:sp>
    </p:spTree>
    <p:extLst>
      <p:ext uri="{BB962C8B-B14F-4D97-AF65-F5344CB8AC3E}">
        <p14:creationId xmlns:p14="http://schemas.microsoft.com/office/powerpoint/2010/main" val="4168226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tr-TR" sz="2000" dirty="0"/>
              <a:t>Uygulamalar / tıp</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54094" y="1322992"/>
            <a:ext cx="7956842" cy="1061885"/>
          </a:xfrm>
        </p:spPr>
        <p:txBody>
          <a:bodyPr>
            <a:normAutofit/>
          </a:bodyPr>
          <a:lstStyle/>
          <a:p>
            <a:pPr marL="0" indent="0" algn="just">
              <a:lnSpc>
                <a:spcPct val="110000"/>
              </a:lnSpc>
              <a:buNone/>
            </a:pPr>
            <a:r>
              <a:rPr lang="tr-TR" sz="1400" dirty="0"/>
              <a:t>X-ışını ve Hızlandırıcı tabanlı tıbbi tesisler ile çalışırken</a:t>
            </a:r>
          </a:p>
        </p:txBody>
      </p:sp>
      <p:pic>
        <p:nvPicPr>
          <p:cNvPr id="17" name="Picture 2">
            <a:extLst>
              <a:ext uri="{FF2B5EF4-FFF2-40B4-BE49-F238E27FC236}">
                <a16:creationId xmlns:a16="http://schemas.microsoft.com/office/drawing/2014/main" id="{F04C92E1-95FC-4206-B54A-26535DF4AFD0}"/>
              </a:ext>
            </a:extLst>
          </p:cNvPr>
          <p:cNvPicPr>
            <a:picLocks noChangeAspect="1" noChangeArrowheads="1"/>
          </p:cNvPicPr>
          <p:nvPr/>
        </p:nvPicPr>
        <p:blipFill>
          <a:blip r:embed="rId5"/>
          <a:srcRect/>
          <a:stretch>
            <a:fillRect/>
          </a:stretch>
        </p:blipFill>
        <p:spPr bwMode="auto">
          <a:xfrm>
            <a:off x="3798668" y="1826500"/>
            <a:ext cx="4000528" cy="3969990"/>
          </a:xfrm>
          <a:prstGeom prst="rect">
            <a:avLst/>
          </a:prstGeom>
          <a:noFill/>
          <a:ln w="9525">
            <a:noFill/>
            <a:miter lim="800000"/>
            <a:headEnd/>
            <a:tailEnd/>
          </a:ln>
          <a:effectLst/>
        </p:spPr>
      </p:pic>
      <p:pic>
        <p:nvPicPr>
          <p:cNvPr id="19" name="Рисунок 9" descr="IMG_3305.JPG">
            <a:extLst>
              <a:ext uri="{FF2B5EF4-FFF2-40B4-BE49-F238E27FC236}">
                <a16:creationId xmlns:a16="http://schemas.microsoft.com/office/drawing/2014/main" id="{1B2A2B96-820F-4512-81CA-B9AEC5A4C8A0}"/>
              </a:ext>
            </a:extLst>
          </p:cNvPr>
          <p:cNvPicPr>
            <a:picLocks noChangeAspect="1"/>
          </p:cNvPicPr>
          <p:nvPr/>
        </p:nvPicPr>
        <p:blipFill>
          <a:blip r:embed="rId6" cstate="print"/>
          <a:stretch>
            <a:fillRect/>
          </a:stretch>
        </p:blipFill>
        <p:spPr>
          <a:xfrm>
            <a:off x="7915233" y="1859169"/>
            <a:ext cx="4143404" cy="2762269"/>
          </a:xfrm>
          <a:prstGeom prst="rect">
            <a:avLst/>
          </a:prstGeom>
        </p:spPr>
      </p:pic>
      <p:pic>
        <p:nvPicPr>
          <p:cNvPr id="20" name="Picture 2">
            <a:extLst>
              <a:ext uri="{FF2B5EF4-FFF2-40B4-BE49-F238E27FC236}">
                <a16:creationId xmlns:a16="http://schemas.microsoft.com/office/drawing/2014/main" id="{91A98A8E-59A5-48D6-8EE1-36F337143907}"/>
              </a:ext>
            </a:extLst>
          </p:cNvPr>
          <p:cNvPicPr>
            <a:picLocks noChangeAspect="1" noChangeArrowheads="1"/>
          </p:cNvPicPr>
          <p:nvPr/>
        </p:nvPicPr>
        <p:blipFill>
          <a:blip r:embed="rId7"/>
          <a:srcRect/>
          <a:stretch>
            <a:fillRect/>
          </a:stretch>
        </p:blipFill>
        <p:spPr bwMode="auto">
          <a:xfrm>
            <a:off x="9135016" y="4725844"/>
            <a:ext cx="2703667" cy="2027750"/>
          </a:xfrm>
          <a:prstGeom prst="rect">
            <a:avLst/>
          </a:prstGeom>
          <a:noFill/>
          <a:ln w="9525">
            <a:noFill/>
            <a:miter lim="800000"/>
            <a:headEnd/>
            <a:tailEnd/>
          </a:ln>
          <a:effectLst/>
        </p:spPr>
      </p:pic>
    </p:spTree>
    <p:extLst>
      <p:ext uri="{BB962C8B-B14F-4D97-AF65-F5344CB8AC3E}">
        <p14:creationId xmlns:p14="http://schemas.microsoft.com/office/powerpoint/2010/main" val="178321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3529040" y="210823"/>
            <a:ext cx="8309643" cy="1432289"/>
          </a:xfrm>
        </p:spPr>
        <p:txBody>
          <a:bodyPr>
            <a:normAutofit/>
          </a:bodyPr>
          <a:lstStyle/>
          <a:p>
            <a:r>
              <a:rPr lang="tr-TR" sz="2000" dirty="0"/>
              <a:t>Uygulamalar / denetleme tesisleri</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54094" y="1322992"/>
            <a:ext cx="7956842" cy="1061885"/>
          </a:xfrm>
        </p:spPr>
        <p:txBody>
          <a:bodyPr>
            <a:normAutofit/>
          </a:bodyPr>
          <a:lstStyle/>
          <a:p>
            <a:pPr marL="0" indent="0" algn="just">
              <a:lnSpc>
                <a:spcPct val="110000"/>
              </a:lnSpc>
              <a:buNone/>
            </a:pPr>
            <a:r>
              <a:rPr lang="tr-TR" sz="1400" dirty="0"/>
              <a:t>X-ışını ve Hızlandırıcı tabanlı denetleme tesisleri ile çalışırken</a:t>
            </a:r>
          </a:p>
        </p:txBody>
      </p:sp>
      <p:pic>
        <p:nvPicPr>
          <p:cNvPr id="13" name="Picture 1">
            <a:extLst>
              <a:ext uri="{FF2B5EF4-FFF2-40B4-BE49-F238E27FC236}">
                <a16:creationId xmlns:a16="http://schemas.microsoft.com/office/drawing/2014/main" id="{F12CD101-D685-4F55-BFAF-8DB898E0E244}"/>
              </a:ext>
            </a:extLst>
          </p:cNvPr>
          <p:cNvPicPr>
            <a:picLocks noChangeAspect="1" noChangeArrowheads="1"/>
          </p:cNvPicPr>
          <p:nvPr/>
        </p:nvPicPr>
        <p:blipFill>
          <a:blip r:embed="rId5" cstate="print"/>
          <a:srcRect/>
          <a:stretch>
            <a:fillRect/>
          </a:stretch>
        </p:blipFill>
        <p:spPr bwMode="auto">
          <a:xfrm>
            <a:off x="8390375" y="4434418"/>
            <a:ext cx="3095625" cy="2321719"/>
          </a:xfrm>
          <a:prstGeom prst="rect">
            <a:avLst/>
          </a:prstGeom>
          <a:noFill/>
          <a:ln w="9525">
            <a:noFill/>
            <a:miter lim="800000"/>
            <a:headEnd/>
            <a:tailEnd/>
          </a:ln>
          <a:effectLst/>
        </p:spPr>
      </p:pic>
      <p:pic>
        <p:nvPicPr>
          <p:cNvPr id="15" name="Picture 9" descr="C:\Documents and Settings\Pribylev_sv\Рабочий стол\Hold baggage is screened with HI-SCAN 10080 XCT high-speed checked baggage EDS which combines X-ray with full 3D volumetric CT imaging. - Image - Airport Technology_files\XCT_insitu2.jpg">
            <a:extLst>
              <a:ext uri="{FF2B5EF4-FFF2-40B4-BE49-F238E27FC236}">
                <a16:creationId xmlns:a16="http://schemas.microsoft.com/office/drawing/2014/main" id="{FDB03672-AFEF-485A-A958-B1D145358CD7}"/>
              </a:ext>
            </a:extLst>
          </p:cNvPr>
          <p:cNvPicPr>
            <a:picLocks noChangeAspect="1" noChangeArrowheads="1"/>
          </p:cNvPicPr>
          <p:nvPr/>
        </p:nvPicPr>
        <p:blipFill>
          <a:blip r:embed="rId6" cstate="print"/>
          <a:srcRect/>
          <a:stretch>
            <a:fillRect/>
          </a:stretch>
        </p:blipFill>
        <p:spPr bwMode="auto">
          <a:xfrm>
            <a:off x="8390375" y="1934088"/>
            <a:ext cx="3193097" cy="2400367"/>
          </a:xfrm>
          <a:prstGeom prst="rect">
            <a:avLst/>
          </a:prstGeom>
          <a:noFill/>
          <a:ln w="9525">
            <a:noFill/>
            <a:miter lim="800000"/>
            <a:headEnd/>
            <a:tailEnd/>
          </a:ln>
        </p:spPr>
      </p:pic>
      <p:pic>
        <p:nvPicPr>
          <p:cNvPr id="21" name="Рисунок 8" descr="viber imageвмывм.jpg">
            <a:extLst>
              <a:ext uri="{FF2B5EF4-FFF2-40B4-BE49-F238E27FC236}">
                <a16:creationId xmlns:a16="http://schemas.microsoft.com/office/drawing/2014/main" id="{D2D8C445-4F22-402E-9145-DEA95AB6CD90}"/>
              </a:ext>
            </a:extLst>
          </p:cNvPr>
          <p:cNvPicPr>
            <a:picLocks noChangeAspect="1"/>
          </p:cNvPicPr>
          <p:nvPr/>
        </p:nvPicPr>
        <p:blipFill>
          <a:blip r:embed="rId7" cstate="print"/>
          <a:stretch>
            <a:fillRect/>
          </a:stretch>
        </p:blipFill>
        <p:spPr>
          <a:xfrm>
            <a:off x="4404687" y="1932535"/>
            <a:ext cx="3214710" cy="4286280"/>
          </a:xfrm>
          <a:prstGeom prst="rect">
            <a:avLst/>
          </a:prstGeom>
        </p:spPr>
      </p:pic>
    </p:spTree>
    <p:extLst>
      <p:ext uri="{BB962C8B-B14F-4D97-AF65-F5344CB8AC3E}">
        <p14:creationId xmlns:p14="http://schemas.microsoft.com/office/powerpoint/2010/main" val="1088768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6117E0-0463-4739-976B-36CB9D4172AF}"/>
              </a:ext>
            </a:extLst>
          </p:cNvPr>
          <p:cNvSpPr>
            <a:spLocks noGrp="1"/>
          </p:cNvSpPr>
          <p:nvPr>
            <p:ph type="title"/>
          </p:nvPr>
        </p:nvSpPr>
        <p:spPr>
          <a:xfrm>
            <a:off x="1790700" y="2362828"/>
            <a:ext cx="8610600" cy="1293028"/>
          </a:xfrm>
        </p:spPr>
        <p:txBody>
          <a:bodyPr/>
          <a:lstStyle/>
          <a:p>
            <a:pPr algn="ctr"/>
            <a:r>
              <a:rPr lang="tr-TR" dirty="0"/>
              <a:t>Dinlediğiniz için teşekkürler</a:t>
            </a:r>
          </a:p>
        </p:txBody>
      </p:sp>
      <p:sp>
        <p:nvSpPr>
          <p:cNvPr id="3" name="Alt Bilgi Yer Tutucusu 2">
            <a:extLst>
              <a:ext uri="{FF2B5EF4-FFF2-40B4-BE49-F238E27FC236}">
                <a16:creationId xmlns:a16="http://schemas.microsoft.com/office/drawing/2014/main" id="{53ECEDE5-D28A-45DF-AC7F-7C25F0BA16D6}"/>
              </a:ext>
            </a:extLst>
          </p:cNvPr>
          <p:cNvSpPr>
            <a:spLocks noGrp="1"/>
          </p:cNvSpPr>
          <p:nvPr>
            <p:ph type="ftr" sz="quarter" idx="11"/>
          </p:nvPr>
        </p:nvSpPr>
        <p:spPr/>
        <p:txBody>
          <a:bodyPr/>
          <a:lstStyle/>
          <a:p>
            <a:r>
              <a:rPr lang="en-US"/>
              <a:t>AYTAN TEKNOLOJİ ATOMTEX FİRMASININ TEK YETKİLİ TÜRKİYE DİSTRÜBÜTÖRÜDÜR</a:t>
            </a:r>
            <a:endParaRPr lang="en-US" dirty="0"/>
          </a:p>
        </p:txBody>
      </p:sp>
    </p:spTree>
    <p:extLst>
      <p:ext uri="{BB962C8B-B14F-4D97-AF65-F5344CB8AC3E}">
        <p14:creationId xmlns:p14="http://schemas.microsoft.com/office/powerpoint/2010/main" val="195278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4090507" y="764372"/>
            <a:ext cx="7434070" cy="1432289"/>
          </a:xfrm>
        </p:spPr>
        <p:txBody>
          <a:bodyPr>
            <a:normAutofit/>
          </a:bodyPr>
          <a:lstStyle/>
          <a:p>
            <a:r>
              <a:rPr lang="tr-TR" dirty="0"/>
              <a:t>Uygulama alanları</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İçerik Yer Tutucusu 2">
            <a:extLst>
              <a:ext uri="{FF2B5EF4-FFF2-40B4-BE49-F238E27FC236}">
                <a16:creationId xmlns:a16="http://schemas.microsoft.com/office/drawing/2014/main" id="{65ABC622-45B8-4319-8D1F-7BDC9A681F27}"/>
              </a:ext>
            </a:extLst>
          </p:cNvPr>
          <p:cNvSpPr>
            <a:spLocks noGrp="1"/>
          </p:cNvSpPr>
          <p:nvPr>
            <p:ph idx="1"/>
          </p:nvPr>
        </p:nvSpPr>
        <p:spPr>
          <a:xfrm>
            <a:off x="4090507" y="2384594"/>
            <a:ext cx="7454077" cy="3589785"/>
          </a:xfrm>
        </p:spPr>
        <p:txBody>
          <a:bodyPr>
            <a:normAutofit fontScale="62500" lnSpcReduction="20000"/>
          </a:bodyPr>
          <a:lstStyle/>
          <a:p>
            <a:pPr marL="0" indent="0">
              <a:lnSpc>
                <a:spcPct val="120000"/>
              </a:lnSpc>
              <a:buNone/>
            </a:pPr>
            <a:r>
              <a:rPr lang="tr-TR" sz="2000" dirty="0"/>
              <a:t>AT1123 X-ışını ve gama radyasyon dozimetresi aşağıdaki uygulamalar için tasarlanmıştır:</a:t>
            </a:r>
          </a:p>
          <a:p>
            <a:pPr>
              <a:lnSpc>
                <a:spcPct val="120000"/>
              </a:lnSpc>
            </a:pPr>
            <a:r>
              <a:rPr lang="tr-TR" sz="2000" dirty="0"/>
              <a:t>Bilimsel araştırma, tıp, endüstri ve diğer alanlarda sürekli, kısa süreli ve puls radyasyonun nükleer, radyoizotop ve x-ray cihazlarının kullanımında radyasyon kontrolünde;</a:t>
            </a:r>
          </a:p>
          <a:p>
            <a:pPr>
              <a:lnSpc>
                <a:spcPct val="120000"/>
              </a:lnSpc>
            </a:pPr>
            <a:r>
              <a:rPr lang="tr-TR" sz="2000" dirty="0"/>
              <a:t>Sağlık hizmetleri tarafından sürekli, kısa süreli ve puls radyasyonun koruyucu x-ışını ve gama radyasyonu cihazlarının kontrolünde;</a:t>
            </a:r>
          </a:p>
          <a:p>
            <a:pPr>
              <a:lnSpc>
                <a:spcPct val="120000"/>
              </a:lnSpc>
            </a:pPr>
            <a:r>
              <a:rPr lang="tr-TR" sz="2000" dirty="0"/>
              <a:t>Frenleme puls radyasyonu üreten denetim hızlandırıcı tesislerinin radyasyon izlemesinde;</a:t>
            </a:r>
          </a:p>
          <a:p>
            <a:pPr>
              <a:lnSpc>
                <a:spcPct val="120000"/>
              </a:lnSpc>
            </a:pPr>
            <a:r>
              <a:rPr lang="tr-TR" sz="2000" dirty="0"/>
              <a:t>Nükleer madde kaçakçılığı kontrol hizmetleri tarafından x-ışını ve gama radyasyon kaynaklarının tespiti, konumu ve dozimetrisinde;</a:t>
            </a:r>
          </a:p>
          <a:p>
            <a:pPr>
              <a:lnSpc>
                <a:spcPct val="120000"/>
              </a:lnSpc>
            </a:pPr>
            <a:r>
              <a:rPr lang="tr-TR" sz="2000" dirty="0"/>
              <a:t>Çevrenin, alanların ve birimlerin radyasyon izlemesinde;</a:t>
            </a:r>
          </a:p>
          <a:p>
            <a:pPr>
              <a:lnSpc>
                <a:spcPct val="120000"/>
              </a:lnSpc>
            </a:pPr>
            <a:r>
              <a:rPr lang="tr-TR" sz="2000" dirty="0"/>
              <a:t>Acil durum uygulamalarında.</a:t>
            </a:r>
          </a:p>
          <a:p>
            <a:pPr marL="0" indent="0">
              <a:lnSpc>
                <a:spcPct val="120000"/>
              </a:lnSpc>
              <a:buNone/>
            </a:pPr>
            <a:r>
              <a:rPr lang="tr-TR" sz="2000" dirty="0"/>
              <a:t>Dozimetre laboratuvar ve saha koşullarında kullanım için uygundur.</a:t>
            </a:r>
          </a:p>
          <a:p>
            <a:endParaRPr lang="tr-TR" sz="2000" dirty="0"/>
          </a:p>
        </p:txBody>
      </p:sp>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Tree>
    <p:extLst>
      <p:ext uri="{BB962C8B-B14F-4D97-AF65-F5344CB8AC3E}">
        <p14:creationId xmlns:p14="http://schemas.microsoft.com/office/powerpoint/2010/main" val="119785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4090507" y="764372"/>
            <a:ext cx="7434070" cy="1432289"/>
          </a:xfrm>
        </p:spPr>
        <p:txBody>
          <a:bodyPr>
            <a:normAutofit/>
          </a:bodyPr>
          <a:lstStyle/>
          <a:p>
            <a:r>
              <a:rPr lang="tr-TR" dirty="0"/>
              <a:t>Hangi tür radyasyonu ölçmek için uygundur?</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İçerik Yer Tutucusu 2">
            <a:extLst>
              <a:ext uri="{FF2B5EF4-FFF2-40B4-BE49-F238E27FC236}">
                <a16:creationId xmlns:a16="http://schemas.microsoft.com/office/drawing/2014/main" id="{65ABC622-45B8-4319-8D1F-7BDC9A681F27}"/>
              </a:ext>
            </a:extLst>
          </p:cNvPr>
          <p:cNvSpPr>
            <a:spLocks noGrp="1"/>
          </p:cNvSpPr>
          <p:nvPr>
            <p:ph idx="1"/>
          </p:nvPr>
        </p:nvSpPr>
        <p:spPr>
          <a:xfrm>
            <a:off x="4090507" y="2384594"/>
            <a:ext cx="7454077" cy="3589785"/>
          </a:xfrm>
        </p:spPr>
        <p:txBody>
          <a:bodyPr>
            <a:normAutofit fontScale="92500" lnSpcReduction="10000"/>
          </a:bodyPr>
          <a:lstStyle/>
          <a:p>
            <a:pPr marL="0" indent="0">
              <a:lnSpc>
                <a:spcPct val="120000"/>
              </a:lnSpc>
              <a:buNone/>
            </a:pPr>
            <a:r>
              <a:rPr lang="tr-TR" sz="2000" dirty="0"/>
              <a:t>AT1123 aşağıdakilerin ölçülmesini sağlar:</a:t>
            </a:r>
          </a:p>
          <a:p>
            <a:pPr>
              <a:lnSpc>
                <a:spcPct val="120000"/>
              </a:lnSpc>
            </a:pPr>
            <a:r>
              <a:rPr lang="tr-TR" sz="2000" dirty="0"/>
              <a:t>Ortam sürekli x-ışını ve gama radyasyonu doz hızı;</a:t>
            </a:r>
          </a:p>
          <a:p>
            <a:pPr>
              <a:lnSpc>
                <a:spcPct val="120000"/>
              </a:lnSpc>
            </a:pPr>
            <a:r>
              <a:rPr lang="tr-TR" sz="2000" dirty="0"/>
              <a:t>Ortam kısa süreli radyasyon doz hızı;</a:t>
            </a:r>
          </a:p>
          <a:p>
            <a:pPr>
              <a:lnSpc>
                <a:spcPct val="120000"/>
              </a:lnSpc>
            </a:pPr>
            <a:r>
              <a:rPr lang="tr-TR" sz="2000" dirty="0"/>
              <a:t>Puls radyasyonu ortalama ortam doz hızı;</a:t>
            </a:r>
          </a:p>
          <a:p>
            <a:pPr>
              <a:lnSpc>
                <a:spcPct val="120000"/>
              </a:lnSpc>
            </a:pPr>
            <a:r>
              <a:rPr lang="tr-TR" sz="2000" dirty="0"/>
              <a:t>Ortam x-ışını ve gama radyasyon dozu.</a:t>
            </a:r>
          </a:p>
          <a:p>
            <a:pPr marL="0" indent="0">
              <a:lnSpc>
                <a:spcPct val="120000"/>
              </a:lnSpc>
              <a:buNone/>
            </a:pPr>
            <a:r>
              <a:rPr lang="tr-TR" sz="2000" dirty="0"/>
              <a:t>Ayrıca radyoaktif kaynakları ve yerel kontaminasyonu arama çalışma moduna da sahiptir.</a:t>
            </a:r>
          </a:p>
          <a:p>
            <a:pPr marL="0" indent="0">
              <a:lnSpc>
                <a:spcPct val="120000"/>
              </a:lnSpc>
              <a:buNone/>
            </a:pPr>
            <a:r>
              <a:rPr lang="tr-TR" sz="1300" b="1" dirty="0"/>
              <a:t>Not: </a:t>
            </a:r>
            <a:r>
              <a:rPr lang="tr-TR" sz="1300" dirty="0"/>
              <a:t>H*(10) ortam doz birimleri ve H*(10) ortam doz hızı cinsinden dozimetre kalibrasyonu IEC 60846-1:2009 standart gereksinimlerine göre yapılmıştır.</a:t>
            </a:r>
          </a:p>
          <a:p>
            <a:endParaRPr lang="tr-TR" sz="2000" dirty="0"/>
          </a:p>
        </p:txBody>
      </p:sp>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Tree>
    <p:extLst>
      <p:ext uri="{BB962C8B-B14F-4D97-AF65-F5344CB8AC3E}">
        <p14:creationId xmlns:p14="http://schemas.microsoft.com/office/powerpoint/2010/main" val="326401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graphicFrame>
        <p:nvGraphicFramePr>
          <p:cNvPr id="7" name="Tablo 7">
            <a:extLst>
              <a:ext uri="{FF2B5EF4-FFF2-40B4-BE49-F238E27FC236}">
                <a16:creationId xmlns:a16="http://schemas.microsoft.com/office/drawing/2014/main" id="{2C3724FC-3B26-4CA9-85B6-2A641802DD6F}"/>
              </a:ext>
            </a:extLst>
          </p:cNvPr>
          <p:cNvGraphicFramePr>
            <a:graphicFrameLocks noGrp="1"/>
          </p:cNvGraphicFramePr>
          <p:nvPr>
            <p:ph idx="1"/>
            <p:extLst>
              <p:ext uri="{D42A27DB-BD31-4B8C-83A1-F6EECF244321}">
                <p14:modId xmlns:p14="http://schemas.microsoft.com/office/powerpoint/2010/main" val="3812357766"/>
              </p:ext>
            </p:extLst>
          </p:nvPr>
        </p:nvGraphicFramePr>
        <p:xfrm>
          <a:off x="4107377" y="297563"/>
          <a:ext cx="7398822" cy="5760720"/>
        </p:xfrm>
        <a:graphic>
          <a:graphicData uri="http://schemas.openxmlformats.org/drawingml/2006/table">
            <a:tbl>
              <a:tblPr firstRow="1" bandRow="1">
                <a:tableStyleId>{5C22544A-7EE6-4342-B048-85BDC9FD1C3A}</a:tableStyleId>
              </a:tblPr>
              <a:tblGrid>
                <a:gridCol w="3468677">
                  <a:extLst>
                    <a:ext uri="{9D8B030D-6E8A-4147-A177-3AD203B41FA5}">
                      <a16:colId xmlns:a16="http://schemas.microsoft.com/office/drawing/2014/main" val="326439632"/>
                    </a:ext>
                  </a:extLst>
                </a:gridCol>
                <a:gridCol w="3930145">
                  <a:extLst>
                    <a:ext uri="{9D8B030D-6E8A-4147-A177-3AD203B41FA5}">
                      <a16:colId xmlns:a16="http://schemas.microsoft.com/office/drawing/2014/main" val="1900985245"/>
                    </a:ext>
                  </a:extLst>
                </a:gridCol>
              </a:tblGrid>
              <a:tr h="345004">
                <a:tc>
                  <a:txBody>
                    <a:bodyPr/>
                    <a:lstStyle/>
                    <a:p>
                      <a:r>
                        <a:rPr lang="tr-TR" dirty="0">
                          <a:solidFill>
                            <a:schemeClr val="tx1"/>
                          </a:solidFill>
                        </a:rPr>
                        <a:t>Özellik</a:t>
                      </a:r>
                    </a:p>
                  </a:txBody>
                  <a:tcPr/>
                </a:tc>
                <a:tc>
                  <a:txBody>
                    <a:bodyPr/>
                    <a:lstStyle/>
                    <a:p>
                      <a:r>
                        <a:rPr lang="tr-TR" dirty="0">
                          <a:solidFill>
                            <a:schemeClr val="tx1"/>
                          </a:solidFill>
                        </a:rPr>
                        <a:t>AT1123</a:t>
                      </a:r>
                    </a:p>
                  </a:txBody>
                  <a:tcPr/>
                </a:tc>
                <a:extLst>
                  <a:ext uri="{0D108BD9-81ED-4DB2-BD59-A6C34878D82A}">
                    <a16:rowId xmlns:a16="http://schemas.microsoft.com/office/drawing/2014/main" val="94370646"/>
                  </a:ext>
                </a:extLst>
              </a:tr>
              <a:tr h="345004">
                <a:tc>
                  <a:txBody>
                    <a:bodyPr/>
                    <a:lstStyle/>
                    <a:p>
                      <a:r>
                        <a:rPr lang="tr-TR" dirty="0"/>
                        <a:t>Dedektör</a:t>
                      </a:r>
                    </a:p>
                  </a:txBody>
                  <a:tcPr/>
                </a:tc>
                <a:tc>
                  <a:txBody>
                    <a:bodyPr/>
                    <a:lstStyle/>
                    <a:p>
                      <a:pPr algn="l"/>
                      <a:r>
                        <a:rPr lang="tr-TR" dirty="0"/>
                        <a:t>Ağır metal katkılı plastik sintilatör,</a:t>
                      </a:r>
                    </a:p>
                    <a:p>
                      <a:pPr algn="l"/>
                      <a:r>
                        <a:rPr kumimoji="0" lang="en-US" sz="1800" b="0" i="0" u="none" strike="noStrike" kern="1200" cap="none" normalizeH="0" baseline="0" dirty="0">
                          <a:ln>
                            <a:noFill/>
                          </a:ln>
                          <a:solidFill>
                            <a:schemeClr val="tx1"/>
                          </a:solidFill>
                          <a:effectLst/>
                          <a:latin typeface="+mn-lt"/>
                          <a:ea typeface="+mn-ea"/>
                          <a:cs typeface="+mn-cs"/>
                          <a:sym typeface="Symbol" pitchFamily="18" charset="2"/>
                        </a:rPr>
                        <a:t>Ø</a:t>
                      </a:r>
                      <a:r>
                        <a:rPr lang="tr-TR" b="0" dirty="0"/>
                        <a:t>3</a:t>
                      </a:r>
                      <a:r>
                        <a:rPr lang="tr-TR" dirty="0"/>
                        <a:t>0x15 mm</a:t>
                      </a:r>
                    </a:p>
                  </a:txBody>
                  <a:tcPr/>
                </a:tc>
                <a:extLst>
                  <a:ext uri="{0D108BD9-81ED-4DB2-BD59-A6C34878D82A}">
                    <a16:rowId xmlns:a16="http://schemas.microsoft.com/office/drawing/2014/main" val="1273431761"/>
                  </a:ext>
                </a:extLst>
              </a:tr>
              <a:tr h="345004">
                <a:tc>
                  <a:txBody>
                    <a:bodyPr/>
                    <a:lstStyle/>
                    <a:p>
                      <a:r>
                        <a:rPr lang="tr-TR" dirty="0"/>
                        <a:t>Enerji aralığı</a:t>
                      </a:r>
                    </a:p>
                  </a:txBody>
                  <a:tcPr/>
                </a:tc>
                <a:tc>
                  <a:txBody>
                    <a:bodyPr/>
                    <a:lstStyle/>
                    <a:p>
                      <a:r>
                        <a:rPr lang="tr-TR" dirty="0"/>
                        <a:t>0.015 – 10 MeV</a:t>
                      </a:r>
                    </a:p>
                  </a:txBody>
                  <a:tcPr/>
                </a:tc>
                <a:extLst>
                  <a:ext uri="{0D108BD9-81ED-4DB2-BD59-A6C34878D82A}">
                    <a16:rowId xmlns:a16="http://schemas.microsoft.com/office/drawing/2014/main" val="1569675027"/>
                  </a:ext>
                </a:extLst>
              </a:tr>
              <a:tr h="345004">
                <a:tc>
                  <a:txBody>
                    <a:bodyPr/>
                    <a:lstStyle/>
                    <a:p>
                      <a:r>
                        <a:rPr lang="tr-TR" dirty="0"/>
                        <a:t>H*(10) sürekli X-ışını doz hızı</a:t>
                      </a:r>
                    </a:p>
                  </a:txBody>
                  <a:tcPr/>
                </a:tc>
                <a:tc>
                  <a:txBody>
                    <a:bodyPr/>
                    <a:lstStyle/>
                    <a:p>
                      <a:r>
                        <a:rPr lang="pt-BR" dirty="0"/>
                        <a:t>50 nSv/h – 10 Sv/h</a:t>
                      </a:r>
                    </a:p>
                  </a:txBody>
                  <a:tcPr/>
                </a:tc>
                <a:extLst>
                  <a:ext uri="{0D108BD9-81ED-4DB2-BD59-A6C34878D82A}">
                    <a16:rowId xmlns:a16="http://schemas.microsoft.com/office/drawing/2014/main" val="2747975218"/>
                  </a:ext>
                </a:extLst>
              </a:tr>
              <a:tr h="345004">
                <a:tc>
                  <a:txBody>
                    <a:bodyPr/>
                    <a:lstStyle/>
                    <a:p>
                      <a:r>
                        <a:rPr lang="tr-TR" dirty="0"/>
                        <a:t>30 </a:t>
                      </a:r>
                      <a:r>
                        <a:rPr lang="tr-TR" dirty="0" err="1"/>
                        <a:t>ms’den</a:t>
                      </a:r>
                      <a:r>
                        <a:rPr lang="tr-TR" dirty="0"/>
                        <a:t> itibaren H*(10) kısa süreli X-ışını doz hızı</a:t>
                      </a:r>
                    </a:p>
                  </a:txBody>
                  <a:tcPr/>
                </a:tc>
                <a:tc>
                  <a:txBody>
                    <a:bodyPr/>
                    <a:lstStyle/>
                    <a:p>
                      <a:r>
                        <a:rPr lang="pt-BR" dirty="0"/>
                        <a:t>5 µSv/h – 10 Sv/h</a:t>
                      </a:r>
                    </a:p>
                  </a:txBody>
                  <a:tcPr/>
                </a:tc>
                <a:extLst>
                  <a:ext uri="{0D108BD9-81ED-4DB2-BD59-A6C34878D82A}">
                    <a16:rowId xmlns:a16="http://schemas.microsoft.com/office/drawing/2014/main" val="4194873823"/>
                  </a:ext>
                </a:extLst>
              </a:tr>
              <a:tr h="345004">
                <a:tc>
                  <a:txBody>
                    <a:bodyPr/>
                    <a:lstStyle/>
                    <a:p>
                      <a:r>
                        <a:rPr lang="tr-TR" dirty="0"/>
                        <a:t>10 </a:t>
                      </a:r>
                      <a:r>
                        <a:rPr lang="tr-TR" dirty="0" err="1"/>
                        <a:t>ns’den</a:t>
                      </a:r>
                      <a:r>
                        <a:rPr lang="tr-TR" dirty="0"/>
                        <a:t> itibaren H*(10) puls </a:t>
                      </a:r>
                    </a:p>
                    <a:p>
                      <a:r>
                        <a:rPr lang="tr-TR" dirty="0"/>
                        <a:t>X-ışını doz hızı</a:t>
                      </a:r>
                    </a:p>
                  </a:txBody>
                  <a:tcPr/>
                </a:tc>
                <a:tc>
                  <a:txBody>
                    <a:bodyPr/>
                    <a:lstStyle/>
                    <a:p>
                      <a:r>
                        <a:rPr lang="pt-BR" dirty="0"/>
                        <a:t>0.1 µSv/h –10 Sv/h</a:t>
                      </a:r>
                      <a:endParaRPr lang="tr-TR" dirty="0"/>
                    </a:p>
                  </a:txBody>
                  <a:tcPr/>
                </a:tc>
                <a:extLst>
                  <a:ext uri="{0D108BD9-81ED-4DB2-BD59-A6C34878D82A}">
                    <a16:rowId xmlns:a16="http://schemas.microsoft.com/office/drawing/2014/main" val="927459109"/>
                  </a:ext>
                </a:extLst>
              </a:tr>
              <a:tr h="345004">
                <a:tc>
                  <a:txBody>
                    <a:bodyPr/>
                    <a:lstStyle/>
                    <a:p>
                      <a:r>
                        <a:rPr lang="tr-TR" dirty="0"/>
                        <a:t>X-ışını &amp; gama </a:t>
                      </a:r>
                      <a:r>
                        <a:rPr lang="tr-TR" dirty="0" err="1"/>
                        <a:t>rasyasyon</a:t>
                      </a:r>
                      <a:r>
                        <a:rPr lang="tr-TR" dirty="0"/>
                        <a:t> dozu </a:t>
                      </a:r>
                    </a:p>
                  </a:txBody>
                  <a:tcPr/>
                </a:tc>
                <a:tc>
                  <a:txBody>
                    <a:bodyPr/>
                    <a:lstStyle/>
                    <a:p>
                      <a:r>
                        <a:rPr lang="tr-TR" dirty="0"/>
                        <a:t>10 </a:t>
                      </a:r>
                      <a:r>
                        <a:rPr lang="tr-TR" dirty="0" err="1"/>
                        <a:t>nSv</a:t>
                      </a:r>
                      <a:r>
                        <a:rPr lang="tr-TR" dirty="0"/>
                        <a:t> – 10 </a:t>
                      </a:r>
                      <a:r>
                        <a:rPr lang="tr-TR" dirty="0" err="1"/>
                        <a:t>Sv</a:t>
                      </a:r>
                      <a:endParaRPr lang="tr-TR" dirty="0"/>
                    </a:p>
                  </a:txBody>
                  <a:tcPr/>
                </a:tc>
                <a:extLst>
                  <a:ext uri="{0D108BD9-81ED-4DB2-BD59-A6C34878D82A}">
                    <a16:rowId xmlns:a16="http://schemas.microsoft.com/office/drawing/2014/main" val="2753805029"/>
                  </a:ext>
                </a:extLst>
              </a:tr>
              <a:tr h="345004">
                <a:tc>
                  <a:txBody>
                    <a:bodyPr/>
                    <a:lstStyle/>
                    <a:p>
                      <a:r>
                        <a:rPr lang="tr-TR" dirty="0"/>
                        <a:t>İçsel Doz ve Doz Hızı Ölçüm Hatası</a:t>
                      </a:r>
                    </a:p>
                  </a:txBody>
                  <a:tcPr/>
                </a:tc>
                <a:tc>
                  <a:txBody>
                    <a:bodyPr/>
                    <a:lstStyle/>
                    <a:p>
                      <a:r>
                        <a:rPr lang="tr-TR" dirty="0"/>
                        <a:t>± %15</a:t>
                      </a:r>
                    </a:p>
                  </a:txBody>
                  <a:tcPr/>
                </a:tc>
                <a:extLst>
                  <a:ext uri="{0D108BD9-81ED-4DB2-BD59-A6C34878D82A}">
                    <a16:rowId xmlns:a16="http://schemas.microsoft.com/office/drawing/2014/main" val="2522353744"/>
                  </a:ext>
                </a:extLst>
              </a:tr>
              <a:tr h="345004">
                <a:tc>
                  <a:txBody>
                    <a:bodyPr/>
                    <a:lstStyle/>
                    <a:p>
                      <a:r>
                        <a:rPr lang="tr-TR" baseline="30000" dirty="0"/>
                        <a:t>137</a:t>
                      </a:r>
                      <a:r>
                        <a:rPr lang="tr-TR" dirty="0"/>
                        <a:t>Cs hassasiyeti</a:t>
                      </a:r>
                    </a:p>
                  </a:txBody>
                  <a:tcPr/>
                </a:tc>
                <a:tc>
                  <a:txBody>
                    <a:bodyPr/>
                    <a:lstStyle/>
                    <a:p>
                      <a:r>
                        <a:rPr lang="tr-TR" dirty="0"/>
                        <a:t>70 </a:t>
                      </a:r>
                      <a:r>
                        <a:rPr lang="tr-TR" dirty="0" err="1"/>
                        <a:t>cps</a:t>
                      </a:r>
                      <a:r>
                        <a:rPr lang="tr-TR" dirty="0"/>
                        <a:t>/µSv</a:t>
                      </a:r>
                      <a:r>
                        <a:rPr lang="tr-TR" sz="1050" dirty="0"/>
                        <a:t>●</a:t>
                      </a:r>
                      <a:r>
                        <a:rPr lang="tr-TR" dirty="0"/>
                        <a:t>h</a:t>
                      </a:r>
                      <a:r>
                        <a:rPr lang="tr-TR" baseline="30000" dirty="0"/>
                        <a:t>-1</a:t>
                      </a:r>
                    </a:p>
                  </a:txBody>
                  <a:tcPr/>
                </a:tc>
                <a:extLst>
                  <a:ext uri="{0D108BD9-81ED-4DB2-BD59-A6C34878D82A}">
                    <a16:rowId xmlns:a16="http://schemas.microsoft.com/office/drawing/2014/main" val="1479302852"/>
                  </a:ext>
                </a:extLst>
              </a:tr>
              <a:tr h="345004">
                <a:tc>
                  <a:txBody>
                    <a:bodyPr/>
                    <a:lstStyle/>
                    <a:p>
                      <a:r>
                        <a:rPr lang="tr-TR" dirty="0"/>
                        <a:t>PC </a:t>
                      </a:r>
                      <a:r>
                        <a:rPr lang="tr-TR" dirty="0" err="1"/>
                        <a:t>Arayüzü</a:t>
                      </a:r>
                      <a:endParaRPr lang="tr-TR" dirty="0"/>
                    </a:p>
                  </a:txBody>
                  <a:tcPr/>
                </a:tc>
                <a:tc>
                  <a:txBody>
                    <a:bodyPr/>
                    <a:lstStyle/>
                    <a:p>
                      <a:r>
                        <a:rPr lang="tr-TR" dirty="0"/>
                        <a:t>RS232</a:t>
                      </a:r>
                    </a:p>
                  </a:txBody>
                  <a:tcPr/>
                </a:tc>
                <a:extLst>
                  <a:ext uri="{0D108BD9-81ED-4DB2-BD59-A6C34878D82A}">
                    <a16:rowId xmlns:a16="http://schemas.microsoft.com/office/drawing/2014/main" val="3624223418"/>
                  </a:ext>
                </a:extLst>
              </a:tr>
              <a:tr h="345004">
                <a:tc>
                  <a:txBody>
                    <a:bodyPr/>
                    <a:lstStyle/>
                    <a:p>
                      <a:r>
                        <a:rPr lang="tr-TR" dirty="0"/>
                        <a:t>Koruma sınıfı</a:t>
                      </a:r>
                    </a:p>
                  </a:txBody>
                  <a:tcPr/>
                </a:tc>
                <a:tc>
                  <a:txBody>
                    <a:bodyPr/>
                    <a:lstStyle/>
                    <a:p>
                      <a:r>
                        <a:rPr lang="tr-TR" dirty="0"/>
                        <a:t>IP54</a:t>
                      </a:r>
                    </a:p>
                  </a:txBody>
                  <a:tcPr/>
                </a:tc>
                <a:extLst>
                  <a:ext uri="{0D108BD9-81ED-4DB2-BD59-A6C34878D82A}">
                    <a16:rowId xmlns:a16="http://schemas.microsoft.com/office/drawing/2014/main" val="2303294097"/>
                  </a:ext>
                </a:extLst>
              </a:tr>
              <a:tr h="345004">
                <a:tc>
                  <a:txBody>
                    <a:bodyPr/>
                    <a:lstStyle/>
                    <a:p>
                      <a:r>
                        <a:rPr lang="tr-TR" dirty="0"/>
                        <a:t>Ebatlar, boyut</a:t>
                      </a:r>
                    </a:p>
                  </a:txBody>
                  <a:tcPr/>
                </a:tc>
                <a:tc>
                  <a:txBody>
                    <a:bodyPr/>
                    <a:lstStyle/>
                    <a:p>
                      <a:r>
                        <a:rPr lang="tr-TR" dirty="0"/>
                        <a:t>233x85x67 mm, 0.9 kg</a:t>
                      </a:r>
                    </a:p>
                  </a:txBody>
                  <a:tcPr/>
                </a:tc>
                <a:extLst>
                  <a:ext uri="{0D108BD9-81ED-4DB2-BD59-A6C34878D82A}">
                    <a16:rowId xmlns:a16="http://schemas.microsoft.com/office/drawing/2014/main" val="3092162349"/>
                  </a:ext>
                </a:extLst>
              </a:tr>
            </a:tbl>
          </a:graphicData>
        </a:graphic>
      </p:graphicFrame>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Tree>
    <p:extLst>
      <p:ext uri="{BB962C8B-B14F-4D97-AF65-F5344CB8AC3E}">
        <p14:creationId xmlns:p14="http://schemas.microsoft.com/office/powerpoint/2010/main" val="337870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Рисунок 22" descr="IMG_9918.jpg">
            <a:extLst>
              <a:ext uri="{FF2B5EF4-FFF2-40B4-BE49-F238E27FC236}">
                <a16:creationId xmlns:a16="http://schemas.microsoft.com/office/drawing/2014/main" id="{8D3DA46B-5785-48A9-A7C7-F1C072E409B9}"/>
              </a:ext>
            </a:extLst>
          </p:cNvPr>
          <p:cNvPicPr>
            <a:picLocks noChangeAspect="1"/>
          </p:cNvPicPr>
          <p:nvPr/>
        </p:nvPicPr>
        <p:blipFill>
          <a:blip r:embed="rId2" cstate="print"/>
          <a:stretch>
            <a:fillRect/>
          </a:stretch>
        </p:blipFill>
        <p:spPr>
          <a:xfrm>
            <a:off x="278622" y="1693971"/>
            <a:ext cx="2534376" cy="1888110"/>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3" cstate="print"/>
          <a:stretch>
            <a:fillRect/>
          </a:stretch>
        </p:blipFill>
        <p:spPr>
          <a:xfrm>
            <a:off x="5861672" y="2065659"/>
            <a:ext cx="1466089" cy="3575831"/>
          </a:xfrm>
          <a:prstGeom prst="rect">
            <a:avLst/>
          </a:prstGeom>
        </p:spPr>
      </p:pic>
      <p:pic>
        <p:nvPicPr>
          <p:cNvPr id="17" name="Рисунок 21" descr="ENG.png">
            <a:extLst>
              <a:ext uri="{FF2B5EF4-FFF2-40B4-BE49-F238E27FC236}">
                <a16:creationId xmlns:a16="http://schemas.microsoft.com/office/drawing/2014/main" id="{C0EBBAEC-B46D-4867-83FB-9BC4352D5567}"/>
              </a:ext>
            </a:extLst>
          </p:cNvPr>
          <p:cNvPicPr>
            <a:picLocks noChangeAspect="1"/>
          </p:cNvPicPr>
          <p:nvPr/>
        </p:nvPicPr>
        <p:blipFill>
          <a:blip r:embed="rId4" cstate="print"/>
          <a:stretch>
            <a:fillRect/>
          </a:stretch>
        </p:blipFill>
        <p:spPr>
          <a:xfrm>
            <a:off x="9632519" y="4297488"/>
            <a:ext cx="2280859" cy="1710643"/>
          </a:xfrm>
          <a:prstGeom prst="rect">
            <a:avLst/>
          </a:prstGeom>
        </p:spPr>
      </p:pic>
      <p:pic>
        <p:nvPicPr>
          <p:cNvPr id="15" name="Picture 11" descr="P0000933">
            <a:extLst>
              <a:ext uri="{FF2B5EF4-FFF2-40B4-BE49-F238E27FC236}">
                <a16:creationId xmlns:a16="http://schemas.microsoft.com/office/drawing/2014/main" id="{50916BA2-44CC-4F4B-AE08-4C6E680B7FEF}"/>
              </a:ext>
            </a:extLst>
          </p:cNvPr>
          <p:cNvPicPr>
            <a:picLocks noChangeAspect="1" noChangeArrowheads="1"/>
          </p:cNvPicPr>
          <p:nvPr/>
        </p:nvPicPr>
        <p:blipFill>
          <a:blip r:embed="rId5"/>
          <a:stretch>
            <a:fillRect/>
          </a:stretch>
        </p:blipFill>
        <p:spPr bwMode="auto">
          <a:xfrm>
            <a:off x="278622" y="4137789"/>
            <a:ext cx="3278292" cy="2194340"/>
          </a:xfrm>
          <a:prstGeom prst="rect">
            <a:avLst/>
          </a:prstGeom>
          <a:noFill/>
        </p:spPr>
      </p:pic>
      <p:pic>
        <p:nvPicPr>
          <p:cNvPr id="13" name="Рисунок 20" descr="1.jpg">
            <a:extLst>
              <a:ext uri="{FF2B5EF4-FFF2-40B4-BE49-F238E27FC236}">
                <a16:creationId xmlns:a16="http://schemas.microsoft.com/office/drawing/2014/main" id="{ADEEDF79-88AE-4945-8AE0-92B58C5EBDBD}"/>
              </a:ext>
            </a:extLst>
          </p:cNvPr>
          <p:cNvPicPr>
            <a:picLocks noChangeAspect="1"/>
          </p:cNvPicPr>
          <p:nvPr/>
        </p:nvPicPr>
        <p:blipFill>
          <a:blip r:embed="rId6" cstate="print"/>
          <a:stretch>
            <a:fillRect/>
          </a:stretch>
        </p:blipFill>
        <p:spPr>
          <a:xfrm>
            <a:off x="9844684" y="659573"/>
            <a:ext cx="2052746" cy="2643992"/>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321732" y="6491307"/>
            <a:ext cx="4114800" cy="274320"/>
          </a:xfrm>
        </p:spPr>
        <p:txBody>
          <a:bodyPr vert="horz" lIns="91440" tIns="45720" rIns="91440" bIns="45720" rtlCol="0" anchor="ctr">
            <a:normAutofit/>
          </a:bodyPr>
          <a:lstStyle/>
          <a:p>
            <a:pPr defTabSz="914400">
              <a:lnSpc>
                <a:spcPct val="90000"/>
              </a:lnSpc>
              <a:spcAft>
                <a:spcPts val="600"/>
              </a:spcAft>
            </a:pPr>
            <a:r>
              <a:rPr lang="en-US" sz="800" kern="1200">
                <a:solidFill>
                  <a:schemeClr val="tx1">
                    <a:lumMod val="75000"/>
                    <a:lumOff val="25000"/>
                  </a:schemeClr>
                </a:solidFill>
                <a:latin typeface="+mn-lt"/>
                <a:ea typeface="+mn-ea"/>
                <a:cs typeface="+mn-cs"/>
              </a:rPr>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sp>
        <p:nvSpPr>
          <p:cNvPr id="7" name="Metin kutusu 6">
            <a:extLst>
              <a:ext uri="{FF2B5EF4-FFF2-40B4-BE49-F238E27FC236}">
                <a16:creationId xmlns:a16="http://schemas.microsoft.com/office/drawing/2014/main" id="{2F083AFE-0BBE-424B-9C00-2344DF605BCB}"/>
              </a:ext>
            </a:extLst>
          </p:cNvPr>
          <p:cNvSpPr txBox="1"/>
          <p:nvPr/>
        </p:nvSpPr>
        <p:spPr>
          <a:xfrm>
            <a:off x="2860249" y="1854514"/>
            <a:ext cx="1393330" cy="369332"/>
          </a:xfrm>
          <a:prstGeom prst="rect">
            <a:avLst/>
          </a:prstGeom>
          <a:noFill/>
        </p:spPr>
        <p:txBody>
          <a:bodyPr wrap="none" rtlCol="0">
            <a:spAutoFit/>
          </a:bodyPr>
          <a:lstStyle/>
          <a:p>
            <a:r>
              <a:rPr lang="tr-TR" dirty="0"/>
              <a:t>Tutma kolu</a:t>
            </a:r>
          </a:p>
        </p:txBody>
      </p:sp>
      <p:sp>
        <p:nvSpPr>
          <p:cNvPr id="8" name="Metin kutusu 7">
            <a:extLst>
              <a:ext uri="{FF2B5EF4-FFF2-40B4-BE49-F238E27FC236}">
                <a16:creationId xmlns:a16="http://schemas.microsoft.com/office/drawing/2014/main" id="{B48DFC43-9CC5-4390-A94A-67F363D39D90}"/>
              </a:ext>
            </a:extLst>
          </p:cNvPr>
          <p:cNvSpPr txBox="1"/>
          <p:nvPr/>
        </p:nvSpPr>
        <p:spPr>
          <a:xfrm>
            <a:off x="3556914" y="5962797"/>
            <a:ext cx="2398413" cy="369332"/>
          </a:xfrm>
          <a:prstGeom prst="rect">
            <a:avLst/>
          </a:prstGeom>
          <a:noFill/>
        </p:spPr>
        <p:txBody>
          <a:bodyPr wrap="none" rtlCol="0">
            <a:spAutoFit/>
          </a:bodyPr>
          <a:lstStyle/>
          <a:p>
            <a:r>
              <a:rPr lang="tr-TR" dirty="0"/>
              <a:t>1.7 m teleskopik bar</a:t>
            </a:r>
          </a:p>
        </p:txBody>
      </p:sp>
      <p:sp>
        <p:nvSpPr>
          <p:cNvPr id="10" name="Metin kutusu 9">
            <a:extLst>
              <a:ext uri="{FF2B5EF4-FFF2-40B4-BE49-F238E27FC236}">
                <a16:creationId xmlns:a16="http://schemas.microsoft.com/office/drawing/2014/main" id="{9BDC7945-C028-44A7-9812-4F7B549BBC91}"/>
              </a:ext>
            </a:extLst>
          </p:cNvPr>
          <p:cNvSpPr txBox="1"/>
          <p:nvPr/>
        </p:nvSpPr>
        <p:spPr>
          <a:xfrm>
            <a:off x="8457153" y="3357227"/>
            <a:ext cx="3591048" cy="646331"/>
          </a:xfrm>
          <a:prstGeom prst="rect">
            <a:avLst/>
          </a:prstGeom>
          <a:noFill/>
        </p:spPr>
        <p:txBody>
          <a:bodyPr wrap="none" rtlCol="0">
            <a:spAutoFit/>
          </a:bodyPr>
          <a:lstStyle/>
          <a:p>
            <a:pPr algn="r"/>
            <a:r>
              <a:rPr lang="tr-TR" dirty="0"/>
              <a:t>25 m uzunluğa kadar kablo ile </a:t>
            </a:r>
          </a:p>
          <a:p>
            <a:pPr algn="r"/>
            <a:r>
              <a:rPr lang="tr-TR" dirty="0"/>
              <a:t>uzaktan kontrol imkanı</a:t>
            </a:r>
          </a:p>
        </p:txBody>
      </p:sp>
      <p:sp>
        <p:nvSpPr>
          <p:cNvPr id="11" name="Metin kutusu 10">
            <a:extLst>
              <a:ext uri="{FF2B5EF4-FFF2-40B4-BE49-F238E27FC236}">
                <a16:creationId xmlns:a16="http://schemas.microsoft.com/office/drawing/2014/main" id="{50877C60-FD6A-4305-A1B7-DEC827F65CBA}"/>
              </a:ext>
            </a:extLst>
          </p:cNvPr>
          <p:cNvSpPr txBox="1"/>
          <p:nvPr/>
        </p:nvSpPr>
        <p:spPr>
          <a:xfrm>
            <a:off x="8813020" y="6121975"/>
            <a:ext cx="3235181" cy="369332"/>
          </a:xfrm>
          <a:prstGeom prst="rect">
            <a:avLst/>
          </a:prstGeom>
          <a:noFill/>
        </p:spPr>
        <p:txBody>
          <a:bodyPr wrap="none" rtlCol="0">
            <a:spAutoFit/>
          </a:bodyPr>
          <a:lstStyle/>
          <a:p>
            <a:pPr algn="r"/>
            <a:r>
              <a:rPr lang="sv-SE" dirty="0"/>
              <a:t>Sesli ve görsel alarm ünitesi </a:t>
            </a:r>
            <a:endParaRPr lang="tr-TR" dirty="0"/>
          </a:p>
        </p:txBody>
      </p:sp>
      <p:cxnSp>
        <p:nvCxnSpPr>
          <p:cNvPr id="21" name="Düz Ok Bağlayıcısı 20">
            <a:extLst>
              <a:ext uri="{FF2B5EF4-FFF2-40B4-BE49-F238E27FC236}">
                <a16:creationId xmlns:a16="http://schemas.microsoft.com/office/drawing/2014/main" id="{EFBCD120-50B4-430B-B781-1AE9FCAC90CB}"/>
              </a:ext>
            </a:extLst>
          </p:cNvPr>
          <p:cNvCxnSpPr/>
          <p:nvPr/>
        </p:nvCxnSpPr>
        <p:spPr>
          <a:xfrm flipH="1" flipV="1">
            <a:off x="3462156" y="2771121"/>
            <a:ext cx="2066125" cy="810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Düz Ok Bağlayıcısı 24">
            <a:extLst>
              <a:ext uri="{FF2B5EF4-FFF2-40B4-BE49-F238E27FC236}">
                <a16:creationId xmlns:a16="http://schemas.microsoft.com/office/drawing/2014/main" id="{366DD2EB-01B7-4F91-BF7B-805B9FB3086E}"/>
              </a:ext>
            </a:extLst>
          </p:cNvPr>
          <p:cNvCxnSpPr/>
          <p:nvPr/>
        </p:nvCxnSpPr>
        <p:spPr>
          <a:xfrm flipH="1">
            <a:off x="3776063" y="4711603"/>
            <a:ext cx="1752218" cy="670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Düz Ok Bağlayıcısı 27">
            <a:extLst>
              <a:ext uri="{FF2B5EF4-FFF2-40B4-BE49-F238E27FC236}">
                <a16:creationId xmlns:a16="http://schemas.microsoft.com/office/drawing/2014/main" id="{8533556F-9A80-454D-88BD-2D868AF6512A}"/>
              </a:ext>
            </a:extLst>
          </p:cNvPr>
          <p:cNvCxnSpPr/>
          <p:nvPr/>
        </p:nvCxnSpPr>
        <p:spPr>
          <a:xfrm>
            <a:off x="7510644" y="4662742"/>
            <a:ext cx="1779939" cy="7443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Düz Ok Bağlayıcısı 29">
            <a:extLst>
              <a:ext uri="{FF2B5EF4-FFF2-40B4-BE49-F238E27FC236}">
                <a16:creationId xmlns:a16="http://schemas.microsoft.com/office/drawing/2014/main" id="{0555044E-D341-4052-AFA6-0276D9552170}"/>
              </a:ext>
            </a:extLst>
          </p:cNvPr>
          <p:cNvCxnSpPr/>
          <p:nvPr/>
        </p:nvCxnSpPr>
        <p:spPr>
          <a:xfrm flipV="1">
            <a:off x="7510644" y="2638026"/>
            <a:ext cx="1779939" cy="9440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Başlık 1">
            <a:extLst>
              <a:ext uri="{FF2B5EF4-FFF2-40B4-BE49-F238E27FC236}">
                <a16:creationId xmlns:a16="http://schemas.microsoft.com/office/drawing/2014/main" id="{51B897CF-87BE-4A47-AEE6-5BB17F951F72}"/>
              </a:ext>
            </a:extLst>
          </p:cNvPr>
          <p:cNvSpPr>
            <a:spLocks noGrp="1"/>
          </p:cNvSpPr>
          <p:nvPr>
            <p:ph type="title"/>
          </p:nvPr>
        </p:nvSpPr>
        <p:spPr>
          <a:xfrm>
            <a:off x="3106063" y="322695"/>
            <a:ext cx="7434070" cy="1432289"/>
          </a:xfrm>
        </p:spPr>
        <p:txBody>
          <a:bodyPr>
            <a:normAutofit/>
          </a:bodyPr>
          <a:lstStyle/>
          <a:p>
            <a:pPr algn="ctr"/>
            <a:r>
              <a:rPr lang="tr-TR" sz="2400" dirty="0"/>
              <a:t>Farklı yol ve yöntemlerle </a:t>
            </a:r>
            <a:br>
              <a:rPr lang="tr-TR" sz="2400" dirty="0"/>
            </a:br>
            <a:r>
              <a:rPr lang="tr-TR" sz="2400" dirty="0"/>
              <a:t>KULLANIMI</a:t>
            </a:r>
          </a:p>
        </p:txBody>
      </p:sp>
    </p:spTree>
    <p:extLst>
      <p:ext uri="{BB962C8B-B14F-4D97-AF65-F5344CB8AC3E}">
        <p14:creationId xmlns:p14="http://schemas.microsoft.com/office/powerpoint/2010/main" val="115273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4090507" y="764372"/>
            <a:ext cx="7434070" cy="1432289"/>
          </a:xfrm>
        </p:spPr>
        <p:txBody>
          <a:bodyPr>
            <a:normAutofit/>
          </a:bodyPr>
          <a:lstStyle/>
          <a:p>
            <a:r>
              <a:rPr lang="tr-TR" dirty="0"/>
              <a:t>AT1123 KULLANIMI</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İçerik Yer Tutucusu 2">
            <a:extLst>
              <a:ext uri="{FF2B5EF4-FFF2-40B4-BE49-F238E27FC236}">
                <a16:creationId xmlns:a16="http://schemas.microsoft.com/office/drawing/2014/main" id="{65ABC622-45B8-4319-8D1F-7BDC9A681F27}"/>
              </a:ext>
            </a:extLst>
          </p:cNvPr>
          <p:cNvSpPr>
            <a:spLocks noGrp="1"/>
          </p:cNvSpPr>
          <p:nvPr>
            <p:ph idx="1"/>
          </p:nvPr>
        </p:nvSpPr>
        <p:spPr>
          <a:xfrm>
            <a:off x="4090507" y="2384594"/>
            <a:ext cx="7454077" cy="3589785"/>
          </a:xfrm>
        </p:spPr>
        <p:txBody>
          <a:bodyPr>
            <a:normAutofit fontScale="92500" lnSpcReduction="10000"/>
          </a:bodyPr>
          <a:lstStyle/>
          <a:p>
            <a:pPr>
              <a:lnSpc>
                <a:spcPct val="110000"/>
              </a:lnSpc>
              <a:buFont typeface="Wingdings" panose="05000000000000000000" pitchFamily="2" charset="2"/>
              <a:buChar char="ü"/>
            </a:pPr>
            <a:r>
              <a:rPr lang="tr-TR" sz="1800" dirty="0"/>
              <a:t>50 </a:t>
            </a:r>
            <a:r>
              <a:rPr lang="tr-TR" sz="1800" dirty="0" err="1"/>
              <a:t>nSv</a:t>
            </a:r>
            <a:r>
              <a:rPr lang="tr-TR" sz="1800" dirty="0"/>
              <a:t>/h - 10 </a:t>
            </a:r>
            <a:r>
              <a:rPr lang="tr-TR" sz="1800" dirty="0" err="1"/>
              <a:t>Sv</a:t>
            </a:r>
            <a:r>
              <a:rPr lang="tr-TR" sz="1800" dirty="0"/>
              <a:t>/h aralığında ortam sürekli X-ışını ve gama radyasyonu doz hızı</a:t>
            </a:r>
          </a:p>
          <a:p>
            <a:pPr>
              <a:lnSpc>
                <a:spcPct val="110000"/>
              </a:lnSpc>
              <a:buFont typeface="Wingdings" panose="05000000000000000000" pitchFamily="2" charset="2"/>
              <a:buChar char="ü"/>
            </a:pPr>
            <a:endParaRPr lang="tr-TR" sz="1800" dirty="0"/>
          </a:p>
          <a:p>
            <a:pPr>
              <a:lnSpc>
                <a:spcPct val="110000"/>
              </a:lnSpc>
              <a:buFont typeface="Wingdings" panose="05000000000000000000" pitchFamily="2" charset="2"/>
              <a:buChar char="ü"/>
            </a:pPr>
            <a:r>
              <a:rPr lang="tr-TR" sz="1800" dirty="0"/>
              <a:t>5 </a:t>
            </a:r>
            <a:r>
              <a:rPr lang="el-GR" sz="1800" dirty="0"/>
              <a:t>μ</a:t>
            </a:r>
            <a:r>
              <a:rPr lang="tr-TR" sz="1800" dirty="0" err="1"/>
              <a:t>Sv</a:t>
            </a:r>
            <a:r>
              <a:rPr lang="tr-TR" sz="1800" dirty="0"/>
              <a:t>/h - 10 </a:t>
            </a:r>
            <a:r>
              <a:rPr lang="tr-TR" sz="1800" dirty="0" err="1"/>
              <a:t>Sv</a:t>
            </a:r>
            <a:r>
              <a:rPr lang="tr-TR" sz="1800" dirty="0"/>
              <a:t>/h aralığında kısa süreli radyasyon doz hızı (süresi 0,03 s'den az olmayan tekli veya puls dizisi)</a:t>
            </a:r>
          </a:p>
          <a:p>
            <a:pPr>
              <a:lnSpc>
                <a:spcPct val="110000"/>
              </a:lnSpc>
              <a:buFont typeface="Wingdings" panose="05000000000000000000" pitchFamily="2" charset="2"/>
              <a:buChar char="ü"/>
            </a:pPr>
            <a:endParaRPr lang="tr-TR" sz="1800" dirty="0"/>
          </a:p>
          <a:p>
            <a:pPr>
              <a:lnSpc>
                <a:spcPct val="110000"/>
              </a:lnSpc>
              <a:buFont typeface="Wingdings" panose="05000000000000000000" pitchFamily="2" charset="2"/>
              <a:buChar char="ü"/>
            </a:pPr>
            <a:r>
              <a:rPr lang="tr-TR" sz="1800" dirty="0"/>
              <a:t>Bir </a:t>
            </a:r>
            <a:r>
              <a:rPr lang="tr-TR" sz="1800" dirty="0" err="1"/>
              <a:t>pulsta</a:t>
            </a:r>
            <a:r>
              <a:rPr lang="tr-TR" sz="1800" dirty="0"/>
              <a:t> 1,3 </a:t>
            </a:r>
            <a:r>
              <a:rPr lang="tr-TR" sz="1800" dirty="0" err="1"/>
              <a:t>Sv</a:t>
            </a:r>
            <a:r>
              <a:rPr lang="tr-TR" sz="1800" dirty="0"/>
              <a:t>/s'ye kadar doz hızında, ortalama puls radyasyon doz hızı ve 0,1 </a:t>
            </a:r>
            <a:r>
              <a:rPr lang="el-GR" sz="1800" dirty="0"/>
              <a:t>μ</a:t>
            </a:r>
            <a:r>
              <a:rPr lang="tr-TR" sz="1800" dirty="0" err="1"/>
              <a:t>Sv</a:t>
            </a:r>
            <a:r>
              <a:rPr lang="tr-TR" sz="1800" dirty="0"/>
              <a:t>/h ila 10 </a:t>
            </a:r>
            <a:r>
              <a:rPr lang="tr-TR" sz="1800" dirty="0" err="1"/>
              <a:t>Sv</a:t>
            </a:r>
            <a:r>
              <a:rPr lang="tr-TR" sz="1800" dirty="0"/>
              <a:t>/h arasında en az 10 ns puls süresi</a:t>
            </a:r>
          </a:p>
          <a:p>
            <a:pPr>
              <a:lnSpc>
                <a:spcPct val="110000"/>
              </a:lnSpc>
              <a:buFont typeface="Wingdings" panose="05000000000000000000" pitchFamily="2" charset="2"/>
              <a:buChar char="ü"/>
            </a:pPr>
            <a:endParaRPr lang="tr-TR" sz="1800" dirty="0"/>
          </a:p>
          <a:p>
            <a:pPr>
              <a:lnSpc>
                <a:spcPct val="110000"/>
              </a:lnSpc>
              <a:buFont typeface="Wingdings" panose="05000000000000000000" pitchFamily="2" charset="2"/>
              <a:buChar char="ü"/>
            </a:pPr>
            <a:r>
              <a:rPr lang="tr-TR" sz="1800" dirty="0"/>
              <a:t>10 </a:t>
            </a:r>
            <a:r>
              <a:rPr lang="tr-TR" sz="1800" dirty="0" err="1"/>
              <a:t>nSv</a:t>
            </a:r>
            <a:r>
              <a:rPr lang="tr-TR" sz="1800" dirty="0"/>
              <a:t> - 10 </a:t>
            </a:r>
            <a:r>
              <a:rPr lang="tr-TR" sz="1800" dirty="0" err="1"/>
              <a:t>Sv</a:t>
            </a:r>
            <a:r>
              <a:rPr lang="tr-TR" sz="1800" dirty="0"/>
              <a:t> aralığında X-ışını, gama ve puls radyasyon dozu</a:t>
            </a:r>
          </a:p>
        </p:txBody>
      </p:sp>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Tree>
    <p:extLst>
      <p:ext uri="{BB962C8B-B14F-4D97-AF65-F5344CB8AC3E}">
        <p14:creationId xmlns:p14="http://schemas.microsoft.com/office/powerpoint/2010/main" val="241880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4404613" y="210823"/>
            <a:ext cx="7434070" cy="1432289"/>
          </a:xfrm>
        </p:spPr>
        <p:txBody>
          <a:bodyPr>
            <a:normAutofit/>
          </a:bodyPr>
          <a:lstStyle/>
          <a:p>
            <a:r>
              <a:rPr lang="tr-TR" dirty="0"/>
              <a:t>Çalışma modları</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
        <p:nvSpPr>
          <p:cNvPr id="12" name="İçerik Yer Tutucusu 2">
            <a:extLst>
              <a:ext uri="{FF2B5EF4-FFF2-40B4-BE49-F238E27FC236}">
                <a16:creationId xmlns:a16="http://schemas.microsoft.com/office/drawing/2014/main" id="{60A7AE3E-0975-4664-A88C-E4BE3D70C9F3}"/>
              </a:ext>
            </a:extLst>
          </p:cNvPr>
          <p:cNvSpPr>
            <a:spLocks noGrp="1"/>
          </p:cNvSpPr>
          <p:nvPr>
            <p:ph idx="1"/>
          </p:nvPr>
        </p:nvSpPr>
        <p:spPr>
          <a:xfrm>
            <a:off x="3748479" y="1368680"/>
            <a:ext cx="8090204" cy="4850135"/>
          </a:xfrm>
        </p:spPr>
        <p:txBody>
          <a:bodyPr>
            <a:normAutofit/>
          </a:bodyPr>
          <a:lstStyle/>
          <a:p>
            <a:pPr algn="just">
              <a:lnSpc>
                <a:spcPct val="110000"/>
              </a:lnSpc>
            </a:pPr>
            <a:r>
              <a:rPr lang="tr-TR" sz="1800" dirty="0"/>
              <a:t>Temel</a:t>
            </a:r>
          </a:p>
          <a:p>
            <a:pPr lvl="1" algn="just">
              <a:lnSpc>
                <a:spcPct val="110000"/>
              </a:lnSpc>
              <a:buFont typeface="Courier New" panose="02070309020205020404" pitchFamily="49" charset="0"/>
              <a:buChar char="o"/>
            </a:pPr>
            <a:r>
              <a:rPr lang="tr-TR" sz="1200" dirty="0"/>
              <a:t>Sürekli radyasyon doz hızı ölçümü (mod “T”)</a:t>
            </a:r>
          </a:p>
          <a:p>
            <a:pPr lvl="1" algn="just">
              <a:lnSpc>
                <a:spcPct val="110000"/>
              </a:lnSpc>
              <a:buFont typeface="Courier New" panose="02070309020205020404" pitchFamily="49" charset="0"/>
              <a:buChar char="o"/>
            </a:pPr>
            <a:r>
              <a:rPr lang="tr-TR" sz="1200" dirty="0"/>
              <a:t>0.03 s’den az olmayan kısa süreli radyasyon doz hızı ölçümü (mod “</a:t>
            </a:r>
            <a:r>
              <a:rPr lang="tr-TR" sz="1200" dirty="0" err="1"/>
              <a:t>Tvar</a:t>
            </a:r>
            <a:r>
              <a:rPr lang="tr-TR" sz="1200" dirty="0"/>
              <a:t>”)</a:t>
            </a:r>
          </a:p>
          <a:p>
            <a:pPr lvl="1" algn="just">
              <a:lnSpc>
                <a:spcPct val="110000"/>
              </a:lnSpc>
              <a:buFont typeface="Courier New" panose="02070309020205020404" pitchFamily="49" charset="0"/>
              <a:buChar char="o"/>
            </a:pPr>
            <a:r>
              <a:rPr lang="tr-TR" sz="1200" dirty="0"/>
              <a:t>Puls radyasyon ortalama doz hızı ölçümü (mod “      ”)</a:t>
            </a:r>
          </a:p>
          <a:p>
            <a:pPr lvl="1" algn="just">
              <a:lnSpc>
                <a:spcPct val="110000"/>
              </a:lnSpc>
              <a:buFont typeface="Courier New" panose="02070309020205020404" pitchFamily="49" charset="0"/>
              <a:buChar char="o"/>
            </a:pPr>
            <a:r>
              <a:rPr lang="tr-TR" sz="1200" dirty="0"/>
              <a:t>Doz ölçümü (mod “D”)</a:t>
            </a:r>
          </a:p>
          <a:p>
            <a:pPr lvl="1" algn="just">
              <a:lnSpc>
                <a:spcPct val="110000"/>
              </a:lnSpc>
              <a:buFont typeface="Courier New" panose="02070309020205020404" pitchFamily="49" charset="0"/>
              <a:buChar char="o"/>
            </a:pPr>
            <a:r>
              <a:rPr lang="tr-TR" sz="1200" dirty="0"/>
              <a:t>Lokal kontaminasyon ve radyoaktif kaynak arama (mod “T !”)</a:t>
            </a:r>
          </a:p>
          <a:p>
            <a:pPr algn="just">
              <a:lnSpc>
                <a:spcPct val="110000"/>
              </a:lnSpc>
            </a:pPr>
            <a:r>
              <a:rPr lang="tr-TR" sz="1800" dirty="0"/>
              <a:t>İlave</a:t>
            </a:r>
          </a:p>
          <a:p>
            <a:pPr lvl="1" algn="just">
              <a:lnSpc>
                <a:spcPct val="110000"/>
              </a:lnSpc>
              <a:buFont typeface="Courier New" panose="02070309020205020404" pitchFamily="49" charset="0"/>
              <a:buChar char="o"/>
            </a:pPr>
            <a:r>
              <a:rPr lang="tr-TR" sz="1200" dirty="0"/>
              <a:t>Doz hızı ve doz eşiği ayarı</a:t>
            </a:r>
          </a:p>
          <a:p>
            <a:pPr lvl="1" algn="just">
              <a:lnSpc>
                <a:spcPct val="110000"/>
              </a:lnSpc>
              <a:buFont typeface="Courier New" panose="02070309020205020404" pitchFamily="49" charset="0"/>
              <a:buChar char="o"/>
            </a:pPr>
            <a:r>
              <a:rPr lang="tr-TR" sz="1200" dirty="0"/>
              <a:t>Mevcut ölçüm sonuçlarının dozimetre belleğine kaydedilmesi ve bellekten okunması (mod "NB")</a:t>
            </a:r>
          </a:p>
          <a:p>
            <a:pPr lvl="1" algn="just">
              <a:lnSpc>
                <a:spcPct val="110000"/>
              </a:lnSpc>
              <a:buFont typeface="Courier New" panose="02070309020205020404" pitchFamily="49" charset="0"/>
              <a:buChar char="o"/>
            </a:pPr>
            <a:r>
              <a:rPr lang="en-GB" sz="1200" dirty="0"/>
              <a:t>RS232 ara</a:t>
            </a:r>
            <a:r>
              <a:rPr lang="tr-TR" sz="1200" dirty="0"/>
              <a:t> </a:t>
            </a:r>
            <a:r>
              <a:rPr lang="en-GB" sz="1200" dirty="0"/>
              <a:t>birimi </a:t>
            </a:r>
            <a:r>
              <a:rPr lang="tr-TR" sz="1200" dirty="0"/>
              <a:t>üzerinden</a:t>
            </a:r>
            <a:r>
              <a:rPr lang="en-GB" sz="1200" dirty="0"/>
              <a:t> </a:t>
            </a:r>
            <a:r>
              <a:rPr lang="tr-TR" sz="1200" dirty="0"/>
              <a:t>anlık</a:t>
            </a:r>
            <a:r>
              <a:rPr lang="en-GB" sz="1200" dirty="0"/>
              <a:t> </a:t>
            </a:r>
            <a:r>
              <a:rPr lang="en-GB" sz="1200" dirty="0" err="1"/>
              <a:t>veri</a:t>
            </a:r>
            <a:r>
              <a:rPr lang="en-GB" sz="1200" dirty="0"/>
              <a:t> </a:t>
            </a:r>
            <a:r>
              <a:rPr lang="en-GB" sz="1200" dirty="0" err="1"/>
              <a:t>aktarımı</a:t>
            </a:r>
            <a:r>
              <a:rPr lang="en-GB" sz="1200" dirty="0"/>
              <a:t> (PC </a:t>
            </a:r>
            <a:r>
              <a:rPr lang="en-GB" sz="1200" dirty="0" err="1"/>
              <a:t>ile</a:t>
            </a:r>
            <a:r>
              <a:rPr lang="en-GB" sz="1200" dirty="0"/>
              <a:t> </a:t>
            </a:r>
            <a:r>
              <a:rPr lang="en-GB" sz="1200" dirty="0" err="1"/>
              <a:t>çalışma</a:t>
            </a:r>
            <a:r>
              <a:rPr lang="en-GB" sz="1200" dirty="0"/>
              <a:t>)</a:t>
            </a:r>
            <a:endParaRPr lang="tr-TR" sz="1200" dirty="0"/>
          </a:p>
          <a:p>
            <a:pPr algn="just">
              <a:lnSpc>
                <a:spcPct val="110000"/>
              </a:lnSpc>
            </a:pPr>
            <a:r>
              <a:rPr lang="tr-TR" sz="1800" dirty="0"/>
              <a:t>Servis</a:t>
            </a:r>
          </a:p>
          <a:p>
            <a:pPr lvl="1" algn="just">
              <a:lnSpc>
                <a:spcPct val="110000"/>
              </a:lnSpc>
              <a:buFont typeface="Courier New" panose="02070309020205020404" pitchFamily="49" charset="0"/>
              <a:buChar char="o"/>
            </a:pPr>
            <a:r>
              <a:rPr lang="tr-TR" sz="1200" dirty="0"/>
              <a:t>Ana çalışma modlarını değiştirir ve RS232 ara yüzü ile otomatik kapanma zamanını ve veri hızını ayarlar.</a:t>
            </a:r>
          </a:p>
          <a:p>
            <a:pPr marL="0" indent="0" algn="just">
              <a:lnSpc>
                <a:spcPct val="110000"/>
              </a:lnSpc>
              <a:buNone/>
            </a:pPr>
            <a:r>
              <a:rPr lang="tr-TR" sz="1400" dirty="0"/>
              <a:t>NOT: Dozimetreyi gerekli moda geçirmek ve çalışmasını kontrol etmek için dozimetre ön panelindeki dört düğmeyi veya uzak kontroldeki aynı düğmeleri kullanın. Düğmelerin her birine basıldığında kısa, sesli bir sinyal duyulur.</a:t>
            </a:r>
          </a:p>
          <a:p>
            <a:pPr lvl="1" algn="just">
              <a:lnSpc>
                <a:spcPct val="110000"/>
              </a:lnSpc>
              <a:buFont typeface="Courier New" panose="02070309020205020404" pitchFamily="49" charset="0"/>
              <a:buChar char="o"/>
            </a:pPr>
            <a:endParaRPr lang="tr-TR" sz="1200" dirty="0"/>
          </a:p>
          <a:p>
            <a:pPr lvl="1" algn="just">
              <a:lnSpc>
                <a:spcPct val="110000"/>
              </a:lnSpc>
              <a:buFont typeface="Courier New" panose="02070309020205020404" pitchFamily="49" charset="0"/>
              <a:buChar char="o"/>
            </a:pPr>
            <a:endParaRPr lang="tr-TR" sz="1400" dirty="0"/>
          </a:p>
          <a:p>
            <a:pPr lvl="1" algn="just">
              <a:lnSpc>
                <a:spcPct val="110000"/>
              </a:lnSpc>
              <a:buFont typeface="Courier New" panose="02070309020205020404" pitchFamily="49" charset="0"/>
              <a:buChar char="o"/>
            </a:pPr>
            <a:endParaRPr lang="tr-TR" sz="1600" dirty="0"/>
          </a:p>
          <a:p>
            <a:pPr lvl="1" algn="just">
              <a:lnSpc>
                <a:spcPct val="110000"/>
              </a:lnSpc>
              <a:buFont typeface="Courier New" panose="02070309020205020404" pitchFamily="49" charset="0"/>
              <a:buChar char="o"/>
            </a:pPr>
            <a:endParaRPr lang="tr-TR" sz="1600" dirty="0"/>
          </a:p>
          <a:p>
            <a:pPr lvl="1" algn="just">
              <a:lnSpc>
                <a:spcPct val="110000"/>
              </a:lnSpc>
            </a:pPr>
            <a:endParaRPr lang="tr-TR" sz="1600" dirty="0"/>
          </a:p>
        </p:txBody>
      </p:sp>
      <p:pic>
        <p:nvPicPr>
          <p:cNvPr id="7" name="Resim 6">
            <a:extLst>
              <a:ext uri="{FF2B5EF4-FFF2-40B4-BE49-F238E27FC236}">
                <a16:creationId xmlns:a16="http://schemas.microsoft.com/office/drawing/2014/main" id="{69CD69DA-C01D-4A42-8CDA-92748CC235F3}"/>
              </a:ext>
            </a:extLst>
          </p:cNvPr>
          <p:cNvPicPr>
            <a:picLocks noChangeAspect="1"/>
          </p:cNvPicPr>
          <p:nvPr/>
        </p:nvPicPr>
        <p:blipFill>
          <a:blip r:embed="rId5"/>
          <a:stretch>
            <a:fillRect/>
          </a:stretch>
        </p:blipFill>
        <p:spPr>
          <a:xfrm>
            <a:off x="8030788" y="2307546"/>
            <a:ext cx="318516" cy="176784"/>
          </a:xfrm>
          <a:prstGeom prst="rect">
            <a:avLst/>
          </a:prstGeom>
        </p:spPr>
      </p:pic>
    </p:spTree>
    <p:extLst>
      <p:ext uri="{BB962C8B-B14F-4D97-AF65-F5344CB8AC3E}">
        <p14:creationId xmlns:p14="http://schemas.microsoft.com/office/powerpoint/2010/main" val="58078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D72B9D-BD75-41FD-B22D-A4E78F84D19A}"/>
              </a:ext>
            </a:extLst>
          </p:cNvPr>
          <p:cNvSpPr>
            <a:spLocks noGrp="1"/>
          </p:cNvSpPr>
          <p:nvPr>
            <p:ph type="title"/>
          </p:nvPr>
        </p:nvSpPr>
        <p:spPr>
          <a:xfrm>
            <a:off x="4090507" y="764372"/>
            <a:ext cx="7434070" cy="1432289"/>
          </a:xfrm>
        </p:spPr>
        <p:txBody>
          <a:bodyPr>
            <a:normAutofit/>
          </a:bodyPr>
          <a:lstStyle/>
          <a:p>
            <a:r>
              <a:rPr lang="tr-TR" dirty="0"/>
              <a:t>DİKKAT!</a:t>
            </a:r>
          </a:p>
        </p:txBody>
      </p:sp>
      <p:sp>
        <p:nvSpPr>
          <p:cNvPr id="16" name="Rectangle 15">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İçerik Yer Tutucusu 2">
            <a:extLst>
              <a:ext uri="{FF2B5EF4-FFF2-40B4-BE49-F238E27FC236}">
                <a16:creationId xmlns:a16="http://schemas.microsoft.com/office/drawing/2014/main" id="{65ABC622-45B8-4319-8D1F-7BDC9A681F27}"/>
              </a:ext>
            </a:extLst>
          </p:cNvPr>
          <p:cNvSpPr>
            <a:spLocks noGrp="1"/>
          </p:cNvSpPr>
          <p:nvPr>
            <p:ph idx="1"/>
          </p:nvPr>
        </p:nvSpPr>
        <p:spPr>
          <a:xfrm>
            <a:off x="4090507" y="2384594"/>
            <a:ext cx="7454077" cy="3589785"/>
          </a:xfrm>
        </p:spPr>
        <p:txBody>
          <a:bodyPr>
            <a:normAutofit/>
          </a:bodyPr>
          <a:lstStyle/>
          <a:p>
            <a:pPr marL="0" indent="0" algn="just">
              <a:lnSpc>
                <a:spcPct val="110000"/>
              </a:lnSpc>
              <a:buNone/>
            </a:pPr>
            <a:r>
              <a:rPr lang="tr-TR" sz="1800" dirty="0"/>
              <a:t>X-ışını ve gama radyasyon doz hızı ölçümü, dozimetreye takılı “</a:t>
            </a:r>
            <a:r>
              <a:rPr lang="tr-TR" sz="1800" b="1" dirty="0"/>
              <a:t>0.025-10 MeV</a:t>
            </a:r>
            <a:r>
              <a:rPr lang="tr-TR" sz="1800" dirty="0"/>
              <a:t>” başlığı ile yapılır!</a:t>
            </a:r>
          </a:p>
          <a:p>
            <a:pPr marL="0" indent="0" algn="just">
              <a:lnSpc>
                <a:spcPct val="110000"/>
              </a:lnSpc>
              <a:buNone/>
            </a:pPr>
            <a:r>
              <a:rPr lang="tr-TR" sz="1800" dirty="0"/>
              <a:t>Enerjisi </a:t>
            </a:r>
            <a:r>
              <a:rPr lang="tr-TR" sz="1800" b="1" dirty="0"/>
              <a:t>25 </a:t>
            </a:r>
            <a:r>
              <a:rPr lang="tr-TR" sz="1800" b="1" dirty="0" err="1"/>
              <a:t>keV</a:t>
            </a:r>
            <a:r>
              <a:rPr lang="tr-TR" sz="1800" dirty="0" err="1"/>
              <a:t>'den</a:t>
            </a:r>
            <a:r>
              <a:rPr lang="tr-TR" sz="1800" dirty="0"/>
              <a:t> düşük olan radyasyonu ölçmek gerekiyorsa, başlık çıkarılmalıdır!</a:t>
            </a:r>
          </a:p>
          <a:p>
            <a:pPr marL="0" indent="0" algn="just">
              <a:lnSpc>
                <a:spcPct val="110000"/>
              </a:lnSpc>
              <a:buNone/>
            </a:pPr>
            <a:r>
              <a:rPr lang="tr-TR" sz="1800" dirty="0"/>
              <a:t>Beta radyasyonu varsa veya var olmadığından emin olamıyorsanız, ölçümler alınmadan önce “</a:t>
            </a:r>
            <a:r>
              <a:rPr lang="tr-TR" sz="1800" b="1" dirty="0"/>
              <a:t>0.06-10 MeV</a:t>
            </a:r>
            <a:r>
              <a:rPr lang="tr-TR" sz="1800" dirty="0"/>
              <a:t>” başlığı takılmalıdır!</a:t>
            </a:r>
          </a:p>
        </p:txBody>
      </p:sp>
      <p:sp>
        <p:nvSpPr>
          <p:cNvPr id="5" name="Alt Bilgi Yer Tutucusu 4">
            <a:extLst>
              <a:ext uri="{FF2B5EF4-FFF2-40B4-BE49-F238E27FC236}">
                <a16:creationId xmlns:a16="http://schemas.microsoft.com/office/drawing/2014/main" id="{5486EAC1-BCD9-4AB7-86D8-7828FC66F26F}"/>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US" sz="900" dirty="0"/>
              <a:t>AYTAN TEKNOLOJİ ATOMTEX FİRMASININ TEK YETKİLİ TÜRKİYE DİSTRÜBÜTÖRÜDÜR</a:t>
            </a:r>
          </a:p>
        </p:txBody>
      </p:sp>
      <p:pic>
        <p:nvPicPr>
          <p:cNvPr id="9" name="Resim 8" descr="metin içeren bir resim&#10;&#10;Açıklama otomatik olarak oluşturuldu">
            <a:extLst>
              <a:ext uri="{FF2B5EF4-FFF2-40B4-BE49-F238E27FC236}">
                <a16:creationId xmlns:a16="http://schemas.microsoft.com/office/drawing/2014/main" id="{3583B162-5101-488B-9250-545C75E2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58" y="494367"/>
            <a:ext cx="1734459" cy="739971"/>
          </a:xfrm>
          <a:prstGeom prst="rect">
            <a:avLst/>
          </a:prstGeom>
        </p:spPr>
      </p:pic>
      <p:pic>
        <p:nvPicPr>
          <p:cNvPr id="26" name="Рисунок 9" descr="1123.png">
            <a:extLst>
              <a:ext uri="{FF2B5EF4-FFF2-40B4-BE49-F238E27FC236}">
                <a16:creationId xmlns:a16="http://schemas.microsoft.com/office/drawing/2014/main" id="{2B724FB6-3F35-4E52-A4A1-25B3100A80CE}"/>
              </a:ext>
            </a:extLst>
          </p:cNvPr>
          <p:cNvPicPr>
            <a:picLocks noChangeAspect="1"/>
          </p:cNvPicPr>
          <p:nvPr/>
        </p:nvPicPr>
        <p:blipFill>
          <a:blip r:embed="rId4" cstate="print"/>
          <a:stretch>
            <a:fillRect/>
          </a:stretch>
        </p:blipFill>
        <p:spPr>
          <a:xfrm>
            <a:off x="481064" y="1368680"/>
            <a:ext cx="2124434" cy="5169727"/>
          </a:xfrm>
          <a:prstGeom prst="rect">
            <a:avLst/>
          </a:prstGeom>
        </p:spPr>
      </p:pic>
    </p:spTree>
    <p:extLst>
      <p:ext uri="{BB962C8B-B14F-4D97-AF65-F5344CB8AC3E}">
        <p14:creationId xmlns:p14="http://schemas.microsoft.com/office/powerpoint/2010/main" val="1789595513"/>
      </p:ext>
    </p:extLst>
  </p:cSld>
  <p:clrMapOvr>
    <a:masterClrMapping/>
  </p:clrMapOvr>
</p:sld>
</file>

<file path=ppt/theme/theme1.xml><?xml version="1.0" encoding="utf-8"?>
<a:theme xmlns:a="http://schemas.openxmlformats.org/drawingml/2006/main" name="Uçak İzi">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TM04033937[[fn=Uçak İzi]]</Template>
  <TotalTime>693</TotalTime>
  <Words>2402</Words>
  <Application>Microsoft Office PowerPoint</Application>
  <PresentationFormat>Geniş ekran</PresentationFormat>
  <Paragraphs>196</Paragraphs>
  <Slides>27</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27</vt:i4>
      </vt:variant>
    </vt:vector>
  </HeadingPairs>
  <TitlesOfParts>
    <vt:vector size="34" baseType="lpstr">
      <vt:lpstr>Arial</vt:lpstr>
      <vt:lpstr>Calibri</vt:lpstr>
      <vt:lpstr>Century Gothic</vt:lpstr>
      <vt:lpstr>Courier New</vt:lpstr>
      <vt:lpstr>Wingdings</vt:lpstr>
      <vt:lpstr>Uçak İzi</vt:lpstr>
      <vt:lpstr>Picture</vt:lpstr>
      <vt:lpstr>ATOMTEX AT1123 X-RAY VE GAMA RADYASYON DOZİMETRESİ</vt:lpstr>
      <vt:lpstr>OPERASYON</vt:lpstr>
      <vt:lpstr>Uygulama alanları</vt:lpstr>
      <vt:lpstr>Hangi tür radyasyonu ölçmek için uygundur?</vt:lpstr>
      <vt:lpstr>PowerPoint Sunusu</vt:lpstr>
      <vt:lpstr>Farklı yol ve yöntemlerle  KULLANIMI</vt:lpstr>
      <vt:lpstr>AT1123 KULLANIMI</vt:lpstr>
      <vt:lpstr>Çalışma modları</vt:lpstr>
      <vt:lpstr>DİKKAT!</vt:lpstr>
      <vt:lpstr>SÜREKLİ RADYASYON DOZ HIZI ÖLÇÜMÜ (mod “T”)</vt:lpstr>
      <vt:lpstr>KISA SÜRELİ RADYASYON DOZ HIZI ÖLÇÜMÜ (mod “Tvar”)</vt:lpstr>
      <vt:lpstr>PULS RADYASYON ORTALAMA DOZ HIZI ÖLÇÜMÜ (mod “    ”)</vt:lpstr>
      <vt:lpstr>Arama modu (mod “T !”)</vt:lpstr>
      <vt:lpstr>Eşik göstergesi ve seçim modu</vt:lpstr>
      <vt:lpstr>Doz ölçümü</vt:lpstr>
      <vt:lpstr>"NOTEBOOK" modu</vt:lpstr>
      <vt:lpstr>RS232 arayüz kurulum modu ile veri aktarım hızı</vt:lpstr>
      <vt:lpstr>Dozimetreden RC'ye veri aktarımı ve RC ile çalıştırma</vt:lpstr>
      <vt:lpstr>Dozimetreden PC'ye veri aktarımı</vt:lpstr>
      <vt:lpstr>uyarılar</vt:lpstr>
      <vt:lpstr>yazılım</vt:lpstr>
      <vt:lpstr>yazılım</vt:lpstr>
      <vt:lpstr>yazılım</vt:lpstr>
      <vt:lpstr>yazılım</vt:lpstr>
      <vt:lpstr>Uygulamalar / tıp</vt:lpstr>
      <vt:lpstr>Uygulamalar / denetleme tesisleri</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ATOMTEX AT1123 X-RAY VE GAMA RADYASYON DOZİMETRESİ</dc:title>
  <dc:creator>Berk</dc:creator>
  <cp:lastModifiedBy>Berk</cp:lastModifiedBy>
  <cp:revision>27</cp:revision>
  <dcterms:created xsi:type="dcterms:W3CDTF">2021-12-09T11:48:54Z</dcterms:created>
  <dcterms:modified xsi:type="dcterms:W3CDTF">2021-12-16T18:22:53Z</dcterms:modified>
</cp:coreProperties>
</file>